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7" r:id="rId2"/>
    <p:sldId id="264" r:id="rId3"/>
    <p:sldId id="265" r:id="rId4"/>
    <p:sldId id="308" r:id="rId5"/>
    <p:sldId id="319" r:id="rId6"/>
    <p:sldId id="268" r:id="rId7"/>
    <p:sldId id="274" r:id="rId8"/>
    <p:sldId id="280" r:id="rId9"/>
    <p:sldId id="281" r:id="rId10"/>
    <p:sldId id="321" r:id="rId11"/>
    <p:sldId id="320" r:id="rId12"/>
    <p:sldId id="317" r:id="rId13"/>
    <p:sldId id="273" r:id="rId14"/>
    <p:sldId id="271" r:id="rId15"/>
    <p:sldId id="259" r:id="rId16"/>
    <p:sldId id="256" r:id="rId17"/>
    <p:sldId id="311" r:id="rId18"/>
    <p:sldId id="305" r:id="rId19"/>
    <p:sldId id="300" r:id="rId20"/>
    <p:sldId id="303" r:id="rId21"/>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24" autoAdjust="0"/>
    <p:restoredTop sz="94660"/>
  </p:normalViewPr>
  <p:slideViewPr>
    <p:cSldViewPr snapToGrid="0">
      <p:cViewPr varScale="1">
        <p:scale>
          <a:sx n="92" d="100"/>
          <a:sy n="92" d="100"/>
        </p:scale>
        <p:origin x="55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0706B766-300F-4363-90E2-9E7B184B1B3C}" type="datetimeFigureOut">
              <a:rPr lang="ru-RU" smtClean="0"/>
              <a:t>20.09.2018</a:t>
            </a:fld>
            <a:endParaRPr lang="ru-RU"/>
          </a:p>
        </p:txBody>
      </p:sp>
      <p:sp>
        <p:nvSpPr>
          <p:cNvPr id="4" name="Нижний колонтитул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2976F4C3-0AD3-414C-A467-C12F3BCB3516}" type="slidenum">
              <a:rPr lang="ru-RU" smtClean="0"/>
              <a:t>‹#›</a:t>
            </a:fld>
            <a:endParaRPr lang="ru-RU"/>
          </a:p>
        </p:txBody>
      </p:sp>
    </p:spTree>
    <p:extLst>
      <p:ext uri="{BB962C8B-B14F-4D97-AF65-F5344CB8AC3E}">
        <p14:creationId xmlns:p14="http://schemas.microsoft.com/office/powerpoint/2010/main" val="732522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C35E3BA6-6246-4A35-8642-6D157CC4D6B1}" type="datetimeFigureOut">
              <a:rPr lang="ru-RU" smtClean="0"/>
              <a:t>20.09.2018</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4988DA8D-1E9F-4BE2-9FDF-B9178EC73863}" type="slidenum">
              <a:rPr lang="ru-RU" smtClean="0"/>
              <a:t>‹#›</a:t>
            </a:fld>
            <a:endParaRPr lang="ru-RU"/>
          </a:p>
        </p:txBody>
      </p:sp>
    </p:spTree>
    <p:extLst>
      <p:ext uri="{BB962C8B-B14F-4D97-AF65-F5344CB8AC3E}">
        <p14:creationId xmlns:p14="http://schemas.microsoft.com/office/powerpoint/2010/main" val="4122885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988DA8D-1E9F-4BE2-9FDF-B9178EC73863}" type="slidenum">
              <a:rPr lang="ru-RU" smtClean="0"/>
              <a:t>2</a:t>
            </a:fld>
            <a:endParaRPr lang="ru-RU"/>
          </a:p>
        </p:txBody>
      </p:sp>
    </p:spTree>
    <p:extLst>
      <p:ext uri="{BB962C8B-B14F-4D97-AF65-F5344CB8AC3E}">
        <p14:creationId xmlns:p14="http://schemas.microsoft.com/office/powerpoint/2010/main" val="2881026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A716588E-4937-48C8-A4D1-F623E6565F52}"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257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40DB5EB-015F-4001-B920-38B90CDBD75B}" type="datetimeFigureOut">
              <a:rPr lang="ru-RU" smtClean="0"/>
              <a:t>20.09.2018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716588E-4937-48C8-A4D1-F623E6565F52}" type="slidenum">
              <a:rPr lang="ru-RU" smtClean="0"/>
              <a:t>‹#›</a:t>
            </a:fld>
            <a:endParaRPr lang="ru-RU"/>
          </a:p>
        </p:txBody>
      </p:sp>
    </p:spTree>
    <p:extLst>
      <p:ext uri="{BB962C8B-B14F-4D97-AF65-F5344CB8AC3E}">
        <p14:creationId xmlns:p14="http://schemas.microsoft.com/office/powerpoint/2010/main" val="265076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6588E-4937-48C8-A4D1-F623E6565F52}"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662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6588E-4937-48C8-A4D1-F623E6565F52}"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918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6588E-4937-48C8-A4D1-F623E6565F52}" type="slidenum">
              <a:rPr lang="ru-RU" smtClean="0"/>
              <a:t>‹#›</a:t>
            </a:fld>
            <a:endParaRPr lang="ru-RU"/>
          </a:p>
        </p:txBody>
      </p:sp>
    </p:spTree>
    <p:extLst>
      <p:ext uri="{BB962C8B-B14F-4D97-AF65-F5344CB8AC3E}">
        <p14:creationId xmlns:p14="http://schemas.microsoft.com/office/powerpoint/2010/main" val="187776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6588E-4937-48C8-A4D1-F623E6565F52}"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2371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6588E-4937-48C8-A4D1-F623E6565F52}"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494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6588E-4937-48C8-A4D1-F623E6565F52}"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6125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6588E-4937-48C8-A4D1-F623E6565F52}"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019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6588E-4937-48C8-A4D1-F623E6565F52}" type="slidenum">
              <a:rPr lang="ru-RU" smtClean="0"/>
              <a:t>‹#›</a:t>
            </a:fld>
            <a:endParaRPr lang="ru-RU"/>
          </a:p>
        </p:txBody>
      </p:sp>
    </p:spTree>
    <p:extLst>
      <p:ext uri="{BB962C8B-B14F-4D97-AF65-F5344CB8AC3E}">
        <p14:creationId xmlns:p14="http://schemas.microsoft.com/office/powerpoint/2010/main" val="92131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40DB5EB-015F-4001-B920-38B90CDBD75B}" type="datetimeFigureOut">
              <a:rPr lang="ru-RU" smtClean="0"/>
              <a:t>20.09.2018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6588E-4937-48C8-A4D1-F623E6565F52}"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90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40DB5EB-015F-4001-B920-38B90CDBD75B}" type="datetimeFigureOut">
              <a:rPr lang="ru-RU" smtClean="0"/>
              <a:t>20.09.2018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716588E-4937-48C8-A4D1-F623E6565F52}" type="slidenum">
              <a:rPr lang="ru-RU" smtClean="0"/>
              <a:t>‹#›</a:t>
            </a:fld>
            <a:endParaRPr lang="ru-RU"/>
          </a:p>
        </p:txBody>
      </p:sp>
    </p:spTree>
    <p:extLst>
      <p:ext uri="{BB962C8B-B14F-4D97-AF65-F5344CB8AC3E}">
        <p14:creationId xmlns:p14="http://schemas.microsoft.com/office/powerpoint/2010/main" val="371796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40DB5EB-015F-4001-B920-38B90CDBD75B}" type="datetimeFigureOut">
              <a:rPr lang="ru-RU" smtClean="0"/>
              <a:t>20.09.2018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716588E-4937-48C8-A4D1-F623E6565F52}"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1157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40DB5EB-015F-4001-B920-38B90CDBD75B}" type="datetimeFigureOut">
              <a:rPr lang="ru-RU" smtClean="0"/>
              <a:t>20.09.2018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716588E-4937-48C8-A4D1-F623E6565F52}"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4246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DB5EB-015F-4001-B920-38B90CDBD75B}" type="datetimeFigureOut">
              <a:rPr lang="ru-RU" smtClean="0"/>
              <a:t>20.09.2018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716588E-4937-48C8-A4D1-F623E6565F52}" type="slidenum">
              <a:rPr lang="ru-RU" smtClean="0"/>
              <a:t>‹#›</a:t>
            </a:fld>
            <a:endParaRPr lang="ru-RU"/>
          </a:p>
        </p:txBody>
      </p:sp>
    </p:spTree>
    <p:extLst>
      <p:ext uri="{BB962C8B-B14F-4D97-AF65-F5344CB8AC3E}">
        <p14:creationId xmlns:p14="http://schemas.microsoft.com/office/powerpoint/2010/main" val="214617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40DB5EB-015F-4001-B920-38B90CDBD75B}" type="datetimeFigureOut">
              <a:rPr lang="ru-RU" smtClean="0"/>
              <a:t>20.09.2018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716588E-4937-48C8-A4D1-F623E6565F52}"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6827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40DB5EB-015F-4001-B920-38B90CDBD75B}" type="datetimeFigureOut">
              <a:rPr lang="ru-RU" smtClean="0"/>
              <a:t>20.09.2018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716588E-4937-48C8-A4D1-F623E6565F52}" type="slidenum">
              <a:rPr lang="ru-RU" smtClean="0"/>
              <a:t>‹#›</a:t>
            </a:fld>
            <a:endParaRPr lang="ru-RU"/>
          </a:p>
        </p:txBody>
      </p:sp>
    </p:spTree>
    <p:extLst>
      <p:ext uri="{BB962C8B-B14F-4D97-AF65-F5344CB8AC3E}">
        <p14:creationId xmlns:p14="http://schemas.microsoft.com/office/powerpoint/2010/main" val="139887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40DB5EB-015F-4001-B920-38B90CDBD75B}" type="datetimeFigureOut">
              <a:rPr lang="ru-RU" smtClean="0"/>
              <a:t>20.09.2018</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716588E-4937-48C8-A4D1-F623E6565F52}" type="slidenum">
              <a:rPr lang="ru-RU" smtClean="0"/>
              <a:t>‹#›</a:t>
            </a:fld>
            <a:endParaRPr lang="ru-RU"/>
          </a:p>
        </p:txBody>
      </p:sp>
    </p:spTree>
    <p:extLst>
      <p:ext uri="{BB962C8B-B14F-4D97-AF65-F5344CB8AC3E}">
        <p14:creationId xmlns:p14="http://schemas.microsoft.com/office/powerpoint/2010/main" val="2852287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g"/><Relationship Id="rId1" Type="http://schemas.openxmlformats.org/officeDocument/2006/relationships/slideLayout" Target="../slideLayouts/slideLayout4.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3733" y="2846231"/>
            <a:ext cx="9601196" cy="1529248"/>
          </a:xfrm>
        </p:spPr>
        <p:txBody>
          <a:bodyPr>
            <a:normAutofit fontScale="90000"/>
          </a:bodyPr>
          <a:lstStyle/>
          <a:p>
            <a:r>
              <a:rPr lang="en-US" altLang="ru-RU" b="1" dirty="0" smtClean="0">
                <a:latin typeface="Times New Roman" panose="02020603050405020304" pitchFamily="18" charset="0"/>
                <a:cs typeface="Times New Roman" panose="02020603050405020304" pitchFamily="18" charset="0"/>
              </a:rPr>
              <a:t/>
            </a:r>
            <a:br>
              <a:rPr lang="en-US" altLang="ru-RU" b="1" dirty="0" smtClean="0">
                <a:latin typeface="Times New Roman" panose="02020603050405020304" pitchFamily="18" charset="0"/>
                <a:cs typeface="Times New Roman" panose="02020603050405020304" pitchFamily="18" charset="0"/>
              </a:rPr>
            </a:br>
            <a:r>
              <a:rPr lang="en-US" altLang="ru-RU" b="1" dirty="0">
                <a:latin typeface="Times New Roman" panose="02020603050405020304" pitchFamily="18" charset="0"/>
                <a:cs typeface="Times New Roman" panose="02020603050405020304" pitchFamily="18" charset="0"/>
              </a:rPr>
              <a:t/>
            </a:r>
            <a:br>
              <a:rPr lang="en-US" altLang="ru-RU" b="1" dirty="0">
                <a:latin typeface="Times New Roman" panose="02020603050405020304" pitchFamily="18" charset="0"/>
                <a:cs typeface="Times New Roman" panose="02020603050405020304" pitchFamily="18" charset="0"/>
              </a:rPr>
            </a:br>
            <a:r>
              <a:rPr lang="kk-KZ" altLang="ru-RU" b="1" dirty="0" smtClean="0">
                <a:latin typeface="Times New Roman" panose="02020603050405020304" pitchFamily="18" charset="0"/>
                <a:cs typeface="Times New Roman" panose="02020603050405020304" pitchFamily="18" charset="0"/>
              </a:rPr>
              <a:t>Шағын жинақты мектептегі жобалық қызметтін ерекшеліктері</a:t>
            </a:r>
            <a:r>
              <a:rPr lang="en-US" altLang="ru-RU" b="1" dirty="0" smtClean="0">
                <a:solidFill>
                  <a:srgbClr val="FF0000"/>
                </a:solidFill>
                <a:latin typeface="Times New Roman" panose="02020603050405020304" pitchFamily="18" charset="0"/>
                <a:cs typeface="Times New Roman" panose="02020603050405020304" pitchFamily="18" charset="0"/>
              </a:rPr>
              <a:t/>
            </a:r>
            <a:br>
              <a:rPr lang="en-US" alt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chemeClr val="tx1"/>
                </a:solidFill>
                <a:latin typeface="Times New Roman" panose="02020603050405020304" pitchFamily="18" charset="0"/>
                <a:cs typeface="Times New Roman" panose="02020603050405020304" pitchFamily="18" charset="0"/>
              </a:rPr>
              <a:t>Особенности проектной деятельности в </a:t>
            </a:r>
            <a:r>
              <a:rPr lang="ru-RU" b="1" dirty="0">
                <a:solidFill>
                  <a:schemeClr val="tx1"/>
                </a:solidFill>
                <a:latin typeface="Times New Roman" panose="02020603050405020304" pitchFamily="18" charset="0"/>
                <a:cs typeface="Times New Roman" panose="02020603050405020304" pitchFamily="18" charset="0"/>
              </a:rPr>
              <a:t>малокомплектной </a:t>
            </a:r>
            <a:r>
              <a:rPr lang="ru-RU" b="1" dirty="0" smtClean="0">
                <a:solidFill>
                  <a:schemeClr val="tx1"/>
                </a:solidFill>
                <a:latin typeface="Times New Roman" panose="02020603050405020304" pitchFamily="18" charset="0"/>
                <a:cs typeface="Times New Roman" panose="02020603050405020304" pitchFamily="18" charset="0"/>
              </a:rPr>
              <a:t>школе</a:t>
            </a:r>
            <a:r>
              <a:rPr lang="ru-RU" b="1" dirty="0">
                <a:solidFill>
                  <a:schemeClr val="tx1"/>
                </a:solidFill>
                <a:latin typeface="Times New Roman" panose="02020603050405020304" pitchFamily="18" charset="0"/>
                <a:cs typeface="Times New Roman" panose="02020603050405020304" pitchFamily="18" charset="0"/>
              </a:rPr>
              <a:t/>
            </a:r>
            <a:br>
              <a:rPr lang="ru-RU" b="1" dirty="0">
                <a:solidFill>
                  <a:schemeClr val="tx1"/>
                </a:solidFill>
                <a:latin typeface="Times New Roman" panose="02020603050405020304" pitchFamily="18" charset="0"/>
                <a:cs typeface="Times New Roman" panose="02020603050405020304" pitchFamily="18" charset="0"/>
              </a:rPr>
            </a:b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53733" y="650859"/>
            <a:ext cx="9601196" cy="817332"/>
          </a:xfrm>
        </p:spPr>
        <p:txBody>
          <a:bodyPr>
            <a:normAutofit fontScale="85000" lnSpcReduction="20000"/>
          </a:bodyPr>
          <a:lstStyle/>
          <a:p>
            <a:pPr marL="0" indent="0" algn="ctr">
              <a:buNone/>
            </a:pPr>
            <a:r>
              <a:rPr lang="kk-KZ" b="1" dirty="0">
                <a:latin typeface="Times New Roman" panose="02020603050405020304" pitchFamily="18" charset="0"/>
                <a:cs typeface="Times New Roman" panose="02020603050405020304" pitchFamily="18" charset="0"/>
              </a:rPr>
              <a:t>«Есіл ауданының білім беру бөлімінің Ковыльный орта мектебі» </a:t>
            </a:r>
            <a:r>
              <a:rPr lang="kk-KZ" b="1" dirty="0" smtClean="0">
                <a:latin typeface="Times New Roman" panose="02020603050405020304" pitchFamily="18" charset="0"/>
                <a:cs typeface="Times New Roman" panose="02020603050405020304" pitchFamily="18" charset="0"/>
              </a:rPr>
              <a:t>КММ</a:t>
            </a:r>
            <a:endParaRPr lang="en-US" b="1" dirty="0" smtClean="0">
              <a:latin typeface="Times New Roman" panose="02020603050405020304" pitchFamily="18" charset="0"/>
              <a:cs typeface="Times New Roman" panose="02020603050405020304" pitchFamily="18" charset="0"/>
            </a:endParaRPr>
          </a:p>
          <a:p>
            <a:pPr marL="0" indent="0" algn="ctr">
              <a:buNone/>
            </a:pPr>
            <a:r>
              <a:rPr lang="ru-RU" b="1" dirty="0">
                <a:latin typeface="Times New Roman" panose="02020603050405020304" pitchFamily="18" charset="0"/>
                <a:cs typeface="Times New Roman" panose="02020603050405020304" pitchFamily="18" charset="0"/>
              </a:rPr>
              <a:t>КГУ  «Ковыльненская средняя школа отдела образования Есильского района»</a:t>
            </a:r>
            <a:endParaRPr lang="ru-RU" dirty="0">
              <a:latin typeface="Times New Roman" panose="02020603050405020304" pitchFamily="18" charset="0"/>
              <a:cs typeface="Times New Roman" panose="02020603050405020304" pitchFamily="18" charset="0"/>
            </a:endParaRPr>
          </a:p>
          <a:p>
            <a:pPr algn="ctr"/>
            <a:endParaRPr lang="ru-RU" dirty="0"/>
          </a:p>
        </p:txBody>
      </p:sp>
      <p:sp>
        <p:nvSpPr>
          <p:cNvPr id="4" name="Объект 2"/>
          <p:cNvSpPr txBox="1">
            <a:spLocks/>
          </p:cNvSpPr>
          <p:nvPr/>
        </p:nvSpPr>
        <p:spPr>
          <a:xfrm>
            <a:off x="2590804" y="4679800"/>
            <a:ext cx="9601196" cy="817332"/>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r">
              <a:buFont typeface="Arial"/>
              <a:buNone/>
            </a:pPr>
            <a:r>
              <a:rPr lang="ru-RU" dirty="0" smtClean="0"/>
              <a:t> </a:t>
            </a:r>
            <a:endParaRPr lang="ru-RU" dirty="0"/>
          </a:p>
        </p:txBody>
      </p:sp>
    </p:spTree>
    <p:extLst>
      <p:ext uri="{BB962C8B-B14F-4D97-AF65-F5344CB8AC3E}">
        <p14:creationId xmlns:p14="http://schemas.microsoft.com/office/powerpoint/2010/main" val="4083032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86595" y="623787"/>
            <a:ext cx="10230811" cy="708556"/>
          </a:xfrm>
        </p:spPr>
        <p:txBody>
          <a:bodyPr>
            <a:noAutofit/>
          </a:bodyPr>
          <a:lstStyle/>
          <a:p>
            <a:r>
              <a:rPr lang="ru-RU" altLang="ru-RU" sz="3600" dirty="0" err="1" smtClean="0">
                <a:solidFill>
                  <a:schemeClr val="tx1"/>
                </a:solidFill>
                <a:latin typeface="Times New Roman" panose="02020603050405020304" pitchFamily="18" charset="0"/>
                <a:cs typeface="Times New Roman" panose="02020603050405020304" pitchFamily="18" charset="0"/>
              </a:rPr>
              <a:t>Аудандық</a:t>
            </a:r>
            <a:r>
              <a:rPr lang="ru-RU" altLang="ru-RU" sz="3600" dirty="0" smtClean="0">
                <a:solidFill>
                  <a:schemeClr val="tx1"/>
                </a:solidFill>
                <a:latin typeface="Times New Roman" panose="02020603050405020304" pitchFamily="18" charset="0"/>
                <a:cs typeface="Times New Roman" panose="02020603050405020304" pitchFamily="18" charset="0"/>
              </a:rPr>
              <a:t> </a:t>
            </a:r>
            <a:r>
              <a:rPr lang="ru-RU" altLang="ru-RU" sz="3600" dirty="0" err="1" smtClean="0">
                <a:solidFill>
                  <a:schemeClr val="tx1"/>
                </a:solidFill>
                <a:latin typeface="Times New Roman" panose="02020603050405020304" pitchFamily="18" charset="0"/>
                <a:cs typeface="Times New Roman" panose="02020603050405020304" pitchFamily="18" charset="0"/>
              </a:rPr>
              <a:t>ғылыми-тәжірибелік</a:t>
            </a:r>
            <a:r>
              <a:rPr lang="ru-RU" altLang="ru-RU" sz="3600" dirty="0" smtClean="0">
                <a:solidFill>
                  <a:schemeClr val="tx1"/>
                </a:solidFill>
                <a:latin typeface="Times New Roman" panose="02020603050405020304" pitchFamily="18" charset="0"/>
                <a:cs typeface="Times New Roman" panose="02020603050405020304" pitchFamily="18" charset="0"/>
              </a:rPr>
              <a:t> </a:t>
            </a:r>
            <a:r>
              <a:rPr lang="ru-RU" altLang="ru-RU" sz="3600" dirty="0" err="1" smtClean="0">
                <a:solidFill>
                  <a:schemeClr val="tx1"/>
                </a:solidFill>
                <a:latin typeface="Times New Roman" panose="02020603050405020304" pitchFamily="18" charset="0"/>
                <a:cs typeface="Times New Roman" panose="02020603050405020304" pitchFamily="18" charset="0"/>
              </a:rPr>
              <a:t>конференциясы</a:t>
            </a:r>
            <a:r>
              <a:rPr lang="ru-RU" altLang="ru-RU" sz="3600" dirty="0" smtClean="0">
                <a:solidFill>
                  <a:schemeClr val="tx1"/>
                </a:solidFill>
                <a:latin typeface="Times New Roman" panose="02020603050405020304" pitchFamily="18" charset="0"/>
                <a:cs typeface="Times New Roman" panose="02020603050405020304" pitchFamily="18" charset="0"/>
              </a:rPr>
              <a:t/>
            </a:r>
            <a:br>
              <a:rPr lang="ru-RU" altLang="ru-RU" sz="3600" dirty="0" smtClean="0">
                <a:solidFill>
                  <a:schemeClr val="tx1"/>
                </a:solidFill>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Районная научно-практическая конференция</a:t>
            </a:r>
            <a:endParaRPr lang="ru-RU" sz="36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09949" y="1563111"/>
            <a:ext cx="3455469" cy="4752286"/>
          </a:xfrm>
        </p:spPr>
      </p:pic>
      <p:pic>
        <p:nvPicPr>
          <p:cNvPr id="6" name="Объект 5"/>
          <p:cNvPicPr>
            <a:picLocks noGrp="1" noChangeAspect="1"/>
          </p:cNvPicPr>
          <p:nvPr>
            <p:ph sz="half" idx="2"/>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494774" y="1572875"/>
            <a:ext cx="3448369" cy="4742522"/>
          </a:xfrm>
        </p:spPr>
      </p:pic>
      <p:pic>
        <p:nvPicPr>
          <p:cNvPr id="7" name="Рисунок 6"/>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8395855" y="1562140"/>
            <a:ext cx="3456175" cy="4753257"/>
          </a:xfrm>
          <a:prstGeom prst="rect">
            <a:avLst/>
          </a:prstGeom>
        </p:spPr>
      </p:pic>
    </p:spTree>
    <p:extLst>
      <p:ext uri="{BB962C8B-B14F-4D97-AF65-F5344CB8AC3E}">
        <p14:creationId xmlns:p14="http://schemas.microsoft.com/office/powerpoint/2010/main" val="13163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9701" y="360608"/>
            <a:ext cx="10753860" cy="6497392"/>
          </a:xfrm>
        </p:spPr>
        <p:txBody>
          <a:bodyPr>
            <a:noAutofit/>
          </a:bodyPr>
          <a:lstStyle/>
          <a:p>
            <a:pPr algn="l"/>
            <a:r>
              <a:rPr lang="ru-RU" altLang="ru-RU" sz="2000" dirty="0" smtClean="0">
                <a:latin typeface="Times New Roman" panose="02020603050405020304" pitchFamily="18" charset="0"/>
                <a:cs typeface="Times New Roman" panose="02020603050405020304" pitchFamily="18" charset="0"/>
              </a:rPr>
              <a:t/>
            </a:r>
            <a:br>
              <a:rPr lang="ru-RU" altLang="ru-RU" sz="2000" dirty="0" smtClean="0">
                <a:latin typeface="Times New Roman" panose="02020603050405020304" pitchFamily="18" charset="0"/>
                <a:cs typeface="Times New Roman" panose="02020603050405020304" pitchFamily="18" charset="0"/>
              </a:rPr>
            </a:br>
            <a:r>
              <a:rPr lang="ru-RU" altLang="ru-RU" sz="2000" dirty="0">
                <a:latin typeface="Times New Roman" panose="02020603050405020304" pitchFamily="18" charset="0"/>
                <a:cs typeface="Times New Roman" panose="02020603050405020304" pitchFamily="18" charset="0"/>
              </a:rPr>
              <a:t/>
            </a:r>
            <a:br>
              <a:rPr lang="ru-RU" altLang="ru-RU" sz="2000" dirty="0">
                <a:latin typeface="Times New Roman" panose="02020603050405020304" pitchFamily="18" charset="0"/>
                <a:cs typeface="Times New Roman" panose="02020603050405020304" pitchFamily="18" charset="0"/>
              </a:rPr>
            </a:br>
            <a:r>
              <a:rPr lang="ru-RU" altLang="ru-RU" sz="2400" b="1" dirty="0" err="1" smtClean="0">
                <a:latin typeface="Times New Roman" panose="02020603050405020304" pitchFamily="18" charset="0"/>
                <a:cs typeface="Times New Roman" panose="02020603050405020304" pitchFamily="18" charset="0"/>
              </a:rPr>
              <a:t>Мектепте</a:t>
            </a:r>
            <a:r>
              <a:rPr lang="ru-RU" altLang="ru-RU" sz="2400" b="1" dirty="0" smtClean="0">
                <a:latin typeface="Times New Roman" panose="02020603050405020304" pitchFamily="18" charset="0"/>
                <a:cs typeface="Times New Roman" panose="02020603050405020304" pitchFamily="18" charset="0"/>
              </a:rPr>
              <a:t> </a:t>
            </a:r>
            <a:r>
              <a:rPr lang="ru-RU" altLang="ru-RU" sz="2400" b="1" dirty="0" err="1">
                <a:latin typeface="Times New Roman" panose="02020603050405020304" pitchFamily="18" charset="0"/>
                <a:cs typeface="Times New Roman" panose="02020603050405020304" pitchFamily="18" charset="0"/>
              </a:rPr>
              <a:t>әзірленген</a:t>
            </a:r>
            <a:r>
              <a:rPr lang="ru-RU" altLang="ru-RU" sz="2400" b="1" dirty="0">
                <a:latin typeface="Times New Roman" panose="02020603050405020304" pitchFamily="18" charset="0"/>
                <a:cs typeface="Times New Roman" panose="02020603050405020304" pitchFamily="18" charset="0"/>
              </a:rPr>
              <a:t> </a:t>
            </a:r>
            <a:r>
              <a:rPr lang="ru-RU" altLang="ru-RU" sz="2400" b="1" dirty="0" err="1">
                <a:latin typeface="Times New Roman" panose="02020603050405020304" pitchFamily="18" charset="0"/>
                <a:cs typeface="Times New Roman" panose="02020603050405020304" pitchFamily="18" charset="0"/>
              </a:rPr>
              <a:t>бағдарламалар</a:t>
            </a:r>
            <a:r>
              <a:rPr lang="ru-RU" altLang="ru-RU" sz="2400" b="1" dirty="0">
                <a:latin typeface="Times New Roman" panose="02020603050405020304" pitchFamily="18" charset="0"/>
                <a:cs typeface="Times New Roman" panose="02020603050405020304" pitchFamily="18" charset="0"/>
              </a:rPr>
              <a:t>:</a:t>
            </a:r>
            <a:br>
              <a:rPr lang="ru-RU" altLang="ru-RU" sz="2400" b="1" dirty="0">
                <a:latin typeface="Times New Roman" panose="02020603050405020304" pitchFamily="18" charset="0"/>
                <a:cs typeface="Times New Roman" panose="02020603050405020304" pitchFamily="18" charset="0"/>
              </a:rPr>
            </a:br>
            <a:r>
              <a:rPr lang="ru-RU" altLang="ru-RU" sz="2000" dirty="0">
                <a:latin typeface="Times New Roman" panose="02020603050405020304" pitchFamily="18" charset="0"/>
                <a:cs typeface="Times New Roman" panose="02020603050405020304" pitchFamily="18" charset="0"/>
              </a:rPr>
              <a:t>«</a:t>
            </a:r>
            <a:r>
              <a:rPr lang="ru-RU" altLang="ru-RU" sz="2000" dirty="0" err="1">
                <a:latin typeface="Times New Roman" panose="02020603050405020304" pitchFamily="18" charset="0"/>
                <a:cs typeface="Times New Roman" panose="02020603050405020304" pitchFamily="18" charset="0"/>
              </a:rPr>
              <a:t>Денсаулық</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бағдарламасы</a:t>
            </a:r>
            <a:r>
              <a:rPr lang="ru-RU" altLang="ru-RU" sz="2000" dirty="0">
                <a:latin typeface="Times New Roman" panose="02020603050405020304" pitchFamily="18" charset="0"/>
                <a:cs typeface="Times New Roman" panose="02020603050405020304" pitchFamily="18" charset="0"/>
              </a:rPr>
              <a:t>»:</a:t>
            </a:r>
            <a:br>
              <a:rPr lang="ru-RU" altLang="ru-RU" sz="2000" dirty="0">
                <a:latin typeface="Times New Roman" panose="02020603050405020304" pitchFamily="18" charset="0"/>
                <a:cs typeface="Times New Roman" panose="02020603050405020304" pitchFamily="18" charset="0"/>
              </a:rPr>
            </a:br>
            <a:r>
              <a:rPr lang="ru-RU" altLang="ru-RU" sz="2000" dirty="0" err="1" smtClean="0">
                <a:latin typeface="Times New Roman" panose="02020603050405020304" pitchFamily="18" charset="0"/>
                <a:cs typeface="Times New Roman" panose="02020603050405020304" pitchFamily="18" charset="0"/>
              </a:rPr>
              <a:t>Денсаулық</a:t>
            </a:r>
            <a:r>
              <a:rPr lang="ru-RU" altLang="ru-RU" sz="2000" dirty="0" smtClean="0">
                <a:latin typeface="Times New Roman" panose="02020603050405020304" pitchFamily="18" charset="0"/>
                <a:cs typeface="Times New Roman" panose="02020603050405020304" pitchFamily="18" charset="0"/>
              </a:rPr>
              <a:t> </a:t>
            </a:r>
            <a:r>
              <a:rPr lang="ru-RU" altLang="ru-RU" sz="2000" dirty="0" err="1" smtClean="0">
                <a:latin typeface="Times New Roman" panose="02020603050405020304" pitchFamily="18" charset="0"/>
                <a:cs typeface="Times New Roman" panose="02020603050405020304" pitchFamily="18" charset="0"/>
              </a:rPr>
              <a:t>фестивалі</a:t>
            </a:r>
            <a:r>
              <a:rPr lang="ru-RU" altLang="ru-RU" sz="2000" dirty="0" smtClean="0">
                <a:latin typeface="Times New Roman" panose="02020603050405020304" pitchFamily="18" charset="0"/>
                <a:cs typeface="Times New Roman" panose="02020603050405020304" pitchFamily="18" charset="0"/>
              </a:rPr>
              <a:t>,</a:t>
            </a:r>
            <a:r>
              <a:rPr lang="ru-RU" altLang="ru-RU" sz="2000" dirty="0">
                <a:latin typeface="Times New Roman" panose="02020603050405020304" pitchFamily="18" charset="0"/>
                <a:cs typeface="Times New Roman" panose="02020603050405020304" pitchFamily="18" charset="0"/>
              </a:rPr>
              <a:t/>
            </a:r>
            <a:br>
              <a:rPr lang="ru-RU" altLang="ru-RU" sz="2000" dirty="0">
                <a:latin typeface="Times New Roman" panose="02020603050405020304" pitchFamily="18" charset="0"/>
                <a:cs typeface="Times New Roman" panose="02020603050405020304" pitchFamily="18" charset="0"/>
              </a:rPr>
            </a:br>
            <a:r>
              <a:rPr lang="ru-RU" altLang="ru-RU" sz="2000" dirty="0" err="1" smtClean="0">
                <a:latin typeface="Times New Roman" panose="02020603050405020304" pitchFamily="18" charset="0"/>
                <a:cs typeface="Times New Roman" panose="02020603050405020304" pitchFamily="18" charset="0"/>
              </a:rPr>
              <a:t>Мектеп</a:t>
            </a:r>
            <a:r>
              <a:rPr lang="ru-RU" altLang="ru-RU" sz="2000" dirty="0" smtClean="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ішінде</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мектептер</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арасындағы</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аудан</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дәрежесіндегі</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жарыстарға</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қатысу</a:t>
            </a:r>
            <a:r>
              <a:rPr lang="ru-RU" altLang="ru-RU" sz="2000" dirty="0">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
            </a:r>
            <a:br>
              <a:rPr lang="ru-RU" altLang="ru-RU" sz="2000" dirty="0" smtClean="0">
                <a:latin typeface="Times New Roman" panose="02020603050405020304" pitchFamily="18" charset="0"/>
                <a:cs typeface="Times New Roman" panose="02020603050405020304" pitchFamily="18" charset="0"/>
              </a:rPr>
            </a:br>
            <a:r>
              <a:rPr lang="ru-RU" altLang="ru-RU" sz="2000" dirty="0" smtClean="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Сабақтарда</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физминуткаларды</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ұйымдастыру</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арқылы</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денсаулықты</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сақтау</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технологияларын</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жүзеге</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асыру</a:t>
            </a:r>
            <a:r>
              <a:rPr lang="ru-RU" altLang="ru-RU" sz="2000" dirty="0">
                <a:latin typeface="Times New Roman" panose="02020603050405020304" pitchFamily="18" charset="0"/>
                <a:cs typeface="Times New Roman" panose="02020603050405020304" pitchFamily="18" charset="0"/>
              </a:rPr>
              <a:t>,        </a:t>
            </a:r>
            <a:br>
              <a:rPr lang="ru-RU" altLang="ru-RU" sz="2000" dirty="0">
                <a:latin typeface="Times New Roman" panose="02020603050405020304" pitchFamily="18" charset="0"/>
                <a:cs typeface="Times New Roman" panose="02020603050405020304" pitchFamily="18" charset="0"/>
              </a:rPr>
            </a:br>
            <a:r>
              <a:rPr lang="ru-RU" altLang="ru-RU" sz="2000" dirty="0">
                <a:latin typeface="Times New Roman" panose="02020603050405020304" pitchFamily="18" charset="0"/>
                <a:cs typeface="Times New Roman" panose="02020603050405020304" pitchFamily="18" charset="0"/>
              </a:rPr>
              <a:t> </a:t>
            </a:r>
            <a:r>
              <a:rPr lang="ru-RU" altLang="ru-RU" sz="2000" dirty="0" err="1" smtClean="0">
                <a:latin typeface="Times New Roman" panose="02020603050405020304" pitchFamily="18" charset="0"/>
                <a:cs typeface="Times New Roman" panose="02020603050405020304" pitchFamily="18" charset="0"/>
              </a:rPr>
              <a:t>Күн</a:t>
            </a:r>
            <a:r>
              <a:rPr lang="ru-RU" altLang="ru-RU" sz="2000" dirty="0" smtClean="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сайынғы</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таңертеңгі</a:t>
            </a:r>
            <a:r>
              <a:rPr lang="ru-RU" altLang="ru-RU" sz="2000" dirty="0">
                <a:latin typeface="Times New Roman" panose="02020603050405020304" pitchFamily="18" charset="0"/>
                <a:cs typeface="Times New Roman" panose="02020603050405020304" pitchFamily="18" charset="0"/>
              </a:rPr>
              <a:t> </a:t>
            </a:r>
            <a:r>
              <a:rPr lang="ru-RU" altLang="ru-RU" sz="2000" dirty="0" err="1" smtClean="0">
                <a:latin typeface="Times New Roman" panose="02020603050405020304" pitchFamily="18" charset="0"/>
                <a:cs typeface="Times New Roman" panose="02020603050405020304" pitchFamily="18" charset="0"/>
              </a:rPr>
              <a:t>жаттығу</a:t>
            </a:r>
            <a:r>
              <a:rPr lang="ru-RU" altLang="ru-RU" sz="2000" dirty="0" smtClean="0">
                <a:latin typeface="Times New Roman" panose="02020603050405020304" pitchFamily="18" charset="0"/>
                <a:cs typeface="Times New Roman" panose="02020603050405020304" pitchFamily="18" charset="0"/>
              </a:rPr>
              <a:t>,</a:t>
            </a:r>
            <a:r>
              <a:rPr lang="ru-RU" altLang="ru-RU" sz="2000" dirty="0">
                <a:latin typeface="Times New Roman" panose="02020603050405020304" pitchFamily="18" charset="0"/>
                <a:cs typeface="Times New Roman" panose="02020603050405020304" pitchFamily="18" charset="0"/>
              </a:rPr>
              <a:t/>
            </a:r>
            <a:br>
              <a:rPr lang="ru-RU" altLang="ru-RU" sz="2000" dirty="0">
                <a:latin typeface="Times New Roman" panose="02020603050405020304" pitchFamily="18" charset="0"/>
                <a:cs typeface="Times New Roman" panose="02020603050405020304" pitchFamily="18" charset="0"/>
              </a:rPr>
            </a:br>
            <a:r>
              <a:rPr lang="ru-RU" altLang="ru-RU" sz="2000" dirty="0" err="1" smtClean="0">
                <a:latin typeface="Times New Roman" panose="02020603050405020304" pitchFamily="18" charset="0"/>
                <a:cs typeface="Times New Roman" panose="02020603050405020304" pitchFamily="18" charset="0"/>
              </a:rPr>
              <a:t>Жыл</a:t>
            </a:r>
            <a:r>
              <a:rPr lang="ru-RU" altLang="ru-RU" sz="2000" dirty="0" smtClean="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сайынғы</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профилактикалық</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медициналық</a:t>
            </a:r>
            <a:r>
              <a:rPr lang="ru-RU" altLang="ru-RU" sz="2000" dirty="0">
                <a:latin typeface="Times New Roman" panose="02020603050405020304" pitchFamily="18" charset="0"/>
                <a:cs typeface="Times New Roman" panose="02020603050405020304" pitchFamily="18" charset="0"/>
              </a:rPr>
              <a:t> </a:t>
            </a:r>
            <a:r>
              <a:rPr lang="ru-RU" altLang="ru-RU" sz="2000" dirty="0" err="1" smtClean="0">
                <a:latin typeface="Times New Roman" panose="02020603050405020304" pitchFamily="18" charset="0"/>
                <a:cs typeface="Times New Roman" panose="02020603050405020304" pitchFamily="18" charset="0"/>
              </a:rPr>
              <a:t>тексеру</a:t>
            </a:r>
            <a:r>
              <a:rPr lang="ru-RU" altLang="ru-RU" sz="2000" dirty="0">
                <a:latin typeface="Times New Roman" panose="02020603050405020304" pitchFamily="18" charset="0"/>
                <a:cs typeface="Times New Roman" panose="02020603050405020304" pitchFamily="18" charset="0"/>
              </a:rPr>
              <a:t>,</a:t>
            </a:r>
            <a:br>
              <a:rPr lang="ru-RU" altLang="ru-RU" sz="2000" dirty="0">
                <a:latin typeface="Times New Roman" panose="02020603050405020304" pitchFamily="18" charset="0"/>
                <a:cs typeface="Times New Roman" panose="02020603050405020304" pitchFamily="18" charset="0"/>
              </a:rPr>
            </a:br>
            <a:r>
              <a:rPr lang="ru-RU" altLang="ru-RU" sz="2000" dirty="0" err="1" smtClean="0">
                <a:latin typeface="Times New Roman" panose="02020603050405020304" pitchFamily="18" charset="0"/>
                <a:cs typeface="Times New Roman" panose="02020603050405020304" pitchFamily="18" charset="0"/>
              </a:rPr>
              <a:t>Білім</a:t>
            </a:r>
            <a:r>
              <a:rPr lang="ru-RU" altLang="ru-RU" sz="2000" dirty="0" smtClean="0">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беру </a:t>
            </a:r>
            <a:r>
              <a:rPr lang="ru-RU" altLang="ru-RU" sz="2000" dirty="0" err="1">
                <a:latin typeface="Times New Roman" panose="02020603050405020304" pitchFamily="18" charset="0"/>
                <a:cs typeface="Times New Roman" panose="02020603050405020304" pitchFamily="18" charset="0"/>
              </a:rPr>
              <a:t>үдерісінің</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барлық</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қатысушылары</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үшін</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тегін</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ыстық</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тамақтануды</a:t>
            </a:r>
            <a:r>
              <a:rPr lang="ru-RU" altLang="ru-RU" sz="2000" dirty="0">
                <a:latin typeface="Times New Roman" panose="02020603050405020304" pitchFamily="18" charset="0"/>
                <a:cs typeface="Times New Roman" panose="02020603050405020304" pitchFamily="18" charset="0"/>
              </a:rPr>
              <a:t> </a:t>
            </a:r>
            <a:r>
              <a:rPr lang="ru-RU" altLang="ru-RU" sz="2000" dirty="0" err="1" smtClean="0">
                <a:latin typeface="Times New Roman" panose="02020603050405020304" pitchFamily="18" charset="0"/>
                <a:cs typeface="Times New Roman" panose="02020603050405020304" pitchFamily="18" charset="0"/>
              </a:rPr>
              <a:t>ұйымдастыру</a:t>
            </a:r>
            <a:r>
              <a:rPr lang="ru-RU" altLang="ru-RU" sz="2000" dirty="0" smtClean="0">
                <a:latin typeface="Times New Roman" panose="02020603050405020304" pitchFamily="18" charset="0"/>
                <a:cs typeface="Times New Roman" panose="02020603050405020304" pitchFamily="18" charset="0"/>
              </a:rPr>
              <a:t>.</a:t>
            </a:r>
            <a:br>
              <a:rPr lang="ru-RU" altLang="ru-RU" sz="2000"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В школе разработаны программы:</a:t>
            </a:r>
            <a:br>
              <a:rPr lang="ru-RU" sz="2400" b="1"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Программа «Здоровье»:</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Фестивали здоровья,</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Участие </a:t>
            </a:r>
            <a:r>
              <a:rPr lang="ru-RU" sz="2000" dirty="0">
                <a:latin typeface="Times New Roman" panose="02020603050405020304" pitchFamily="18" charset="0"/>
                <a:cs typeface="Times New Roman" panose="02020603050405020304" pitchFamily="18" charset="0"/>
              </a:rPr>
              <a:t>в спортивных соревнованиях внутри школы,  </a:t>
            </a:r>
            <a:r>
              <a:rPr lang="ru-RU" sz="2000" dirty="0" smtClean="0">
                <a:latin typeface="Times New Roman" panose="02020603050405020304" pitchFamily="18" charset="0"/>
                <a:cs typeface="Times New Roman" panose="02020603050405020304" pitchFamily="18" charset="0"/>
              </a:rPr>
              <a:t>между </a:t>
            </a:r>
            <a:r>
              <a:rPr lang="ru-RU" sz="2000" dirty="0">
                <a:latin typeface="Times New Roman" panose="02020603050405020304" pitchFamily="18" charset="0"/>
                <a:cs typeface="Times New Roman" panose="02020603050405020304" pitchFamily="18" charset="0"/>
              </a:rPr>
              <a:t>школами, районного </a:t>
            </a:r>
            <a:r>
              <a:rPr lang="ru-RU" sz="2000" dirty="0" smtClean="0">
                <a:latin typeface="Times New Roman" panose="02020603050405020304" pitchFamily="18" charset="0"/>
                <a:cs typeface="Times New Roman" panose="02020603050405020304" pitchFamily="18" charset="0"/>
              </a:rPr>
              <a:t>уровня,</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Реализация </a:t>
            </a:r>
            <a:r>
              <a:rPr lang="ru-RU" sz="2000" dirty="0">
                <a:latin typeface="Times New Roman" panose="02020603050405020304" pitchFamily="18" charset="0"/>
                <a:cs typeface="Times New Roman" panose="02020603050405020304" pitchFamily="18" charset="0"/>
              </a:rPr>
              <a:t>здоровье сберегающей технологии </a:t>
            </a:r>
            <a:r>
              <a:rPr lang="ru-RU" sz="2000" dirty="0" smtClean="0">
                <a:latin typeface="Times New Roman" panose="02020603050405020304" pitchFamily="18" charset="0"/>
                <a:cs typeface="Times New Roman" panose="02020603050405020304" pitchFamily="18" charset="0"/>
              </a:rPr>
              <a:t>через </a:t>
            </a:r>
            <a:r>
              <a:rPr lang="ru-RU" sz="2000" dirty="0">
                <a:latin typeface="Times New Roman" panose="02020603050405020304" pitchFamily="18" charset="0"/>
                <a:cs typeface="Times New Roman" panose="02020603050405020304" pitchFamily="18" charset="0"/>
              </a:rPr>
              <a:t>организацию физминуток на </a:t>
            </a:r>
            <a:r>
              <a:rPr lang="ru-RU" sz="2000" dirty="0" smtClean="0">
                <a:latin typeface="Times New Roman" panose="02020603050405020304" pitchFamily="18" charset="0"/>
                <a:cs typeface="Times New Roman" panose="02020603050405020304" pitchFamily="18" charset="0"/>
              </a:rPr>
              <a:t>уроках,</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Ежедневная </a:t>
            </a:r>
            <a:r>
              <a:rPr lang="ru-RU" sz="2000" dirty="0">
                <a:latin typeface="Times New Roman" panose="02020603050405020304" pitchFamily="18" charset="0"/>
                <a:cs typeface="Times New Roman" panose="02020603050405020304" pitchFamily="18" charset="0"/>
              </a:rPr>
              <a:t>утренняя </a:t>
            </a:r>
            <a:r>
              <a:rPr lang="ru-RU" sz="2000" dirty="0" smtClean="0">
                <a:latin typeface="Times New Roman" panose="02020603050405020304" pitchFamily="18" charset="0"/>
                <a:cs typeface="Times New Roman" panose="02020603050405020304" pitchFamily="18" charset="0"/>
              </a:rPr>
              <a:t>зарядка,</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Ежегодный </a:t>
            </a:r>
            <a:r>
              <a:rPr lang="ru-RU" sz="2000" dirty="0">
                <a:latin typeface="Times New Roman" panose="02020603050405020304" pitchFamily="18" charset="0"/>
                <a:cs typeface="Times New Roman" panose="02020603050405020304" pitchFamily="18" charset="0"/>
              </a:rPr>
              <a:t>профилактический медицинский </a:t>
            </a:r>
            <a:r>
              <a:rPr lang="ru-RU" sz="2000" dirty="0" smtClean="0">
                <a:latin typeface="Times New Roman" panose="02020603050405020304" pitchFamily="18" charset="0"/>
                <a:cs typeface="Times New Roman" panose="02020603050405020304" pitchFamily="18" charset="0"/>
              </a:rPr>
              <a:t>осмотр,</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Организация </a:t>
            </a:r>
            <a:r>
              <a:rPr lang="ru-RU" sz="2000" dirty="0">
                <a:latin typeface="Times New Roman" panose="02020603050405020304" pitchFamily="18" charset="0"/>
                <a:cs typeface="Times New Roman" panose="02020603050405020304" pitchFamily="18" charset="0"/>
              </a:rPr>
              <a:t>бесплатного горячего питания для </a:t>
            </a:r>
            <a:r>
              <a:rPr lang="ru-RU" sz="2000" dirty="0" smtClean="0">
                <a:latin typeface="Times New Roman" panose="02020603050405020304" pitchFamily="18" charset="0"/>
                <a:cs typeface="Times New Roman" panose="02020603050405020304" pitchFamily="18" charset="0"/>
              </a:rPr>
              <a:t>всех участников </a:t>
            </a:r>
            <a:r>
              <a:rPr lang="ru-RU" sz="2000" dirty="0">
                <a:latin typeface="Times New Roman" panose="02020603050405020304" pitchFamily="18" charset="0"/>
                <a:cs typeface="Times New Roman" panose="02020603050405020304" pitchFamily="18" charset="0"/>
              </a:rPr>
              <a:t>образовательного процесса.</a:t>
            </a:r>
            <a:r>
              <a:rPr lang="ru-RU" sz="2000" b="1" dirty="0"/>
              <a:t/>
            </a:r>
            <a:br>
              <a:rPr lang="ru-RU" sz="2000" b="1" dirty="0"/>
            </a:br>
            <a:r>
              <a:rPr lang="ru-RU" sz="2000" dirty="0"/>
              <a:t/>
            </a:r>
            <a:br>
              <a:rPr lang="ru-RU" sz="2000" dirty="0"/>
            </a:br>
            <a:r>
              <a:rPr lang="ru-RU" altLang="ru-RU" sz="2000" b="1" dirty="0">
                <a:latin typeface="Times New Roman" panose="02020603050405020304" pitchFamily="18" charset="0"/>
              </a:rPr>
              <a:t/>
            </a:r>
            <a:br>
              <a:rPr lang="ru-RU" altLang="ru-RU" sz="2000" b="1" dirty="0">
                <a:latin typeface="Times New Roman" panose="02020603050405020304" pitchFamily="18" charset="0"/>
              </a:rPr>
            </a:br>
            <a:endParaRPr lang="ru-RU" sz="2000" dirty="0"/>
          </a:p>
        </p:txBody>
      </p:sp>
    </p:spTree>
    <p:extLst>
      <p:ext uri="{BB962C8B-B14F-4D97-AF65-F5344CB8AC3E}">
        <p14:creationId xmlns:p14="http://schemas.microsoft.com/office/powerpoint/2010/main" val="3744874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95401" y="553792"/>
            <a:ext cx="9601196" cy="5322076"/>
          </a:xfrm>
        </p:spPr>
        <p:txBody>
          <a:bodyPr>
            <a:noAutofit/>
          </a:bodyPr>
          <a:lstStyle/>
          <a:p>
            <a:pPr marL="0" indent="0" algn="ctr">
              <a:spcBef>
                <a:spcPts val="0"/>
              </a:spcBef>
              <a:spcAft>
                <a:spcPts val="0"/>
              </a:spcAft>
              <a:buNone/>
            </a:pPr>
            <a:r>
              <a:rPr lang="ru-RU" altLang="ru-RU" sz="2000" b="1" dirty="0">
                <a:latin typeface="Times New Roman" panose="02020603050405020304" pitchFamily="18" charset="0"/>
                <a:cs typeface="Times New Roman" panose="02020603050405020304" pitchFamily="18" charset="0"/>
              </a:rPr>
              <a:t>«</a:t>
            </a:r>
            <a:r>
              <a:rPr lang="ru-RU" altLang="ru-RU" sz="2000" b="1" dirty="0" err="1">
                <a:latin typeface="Times New Roman" panose="02020603050405020304" pitchFamily="18" charset="0"/>
                <a:cs typeface="Times New Roman" panose="02020603050405020304" pitchFamily="18" charset="0"/>
              </a:rPr>
              <a:t>Дарынды</a:t>
            </a:r>
            <a:r>
              <a:rPr lang="ru-RU" altLang="ru-RU" sz="2000" b="1" dirty="0">
                <a:latin typeface="Times New Roman" panose="02020603050405020304" pitchFamily="18" charset="0"/>
                <a:cs typeface="Times New Roman" panose="02020603050405020304" pitchFamily="18" charset="0"/>
              </a:rPr>
              <a:t> </a:t>
            </a:r>
            <a:r>
              <a:rPr lang="ru-RU" altLang="ru-RU" sz="2000" b="1" dirty="0" err="1">
                <a:latin typeface="Times New Roman" panose="02020603050405020304" pitchFamily="18" charset="0"/>
                <a:cs typeface="Times New Roman" panose="02020603050405020304" pitchFamily="18" charset="0"/>
              </a:rPr>
              <a:t>балалар</a:t>
            </a:r>
            <a:r>
              <a:rPr lang="ru-RU" altLang="ru-RU" sz="2000" b="1" dirty="0">
                <a:latin typeface="Times New Roman" panose="02020603050405020304" pitchFamily="18" charset="0"/>
                <a:cs typeface="Times New Roman" panose="02020603050405020304" pitchFamily="18" charset="0"/>
              </a:rPr>
              <a:t>» </a:t>
            </a:r>
            <a:r>
              <a:rPr lang="ru-RU" altLang="ru-RU" sz="2000" b="1" dirty="0" err="1">
                <a:latin typeface="Times New Roman" panose="02020603050405020304" pitchFamily="18" charset="0"/>
                <a:cs typeface="Times New Roman" panose="02020603050405020304" pitchFamily="18" charset="0"/>
              </a:rPr>
              <a:t>бағдарламасы</a:t>
            </a:r>
            <a:r>
              <a:rPr lang="ru-RU" altLang="ru-RU" sz="2000" b="1" dirty="0" smtClean="0">
                <a:latin typeface="Times New Roman" panose="02020603050405020304" pitchFamily="18" charset="0"/>
                <a:cs typeface="Times New Roman" panose="02020603050405020304" pitchFamily="18" charset="0"/>
              </a:rPr>
              <a:t>:</a:t>
            </a:r>
          </a:p>
          <a:p>
            <a:pPr marL="0" indent="0" algn="ctr">
              <a:spcBef>
                <a:spcPts val="0"/>
              </a:spcBef>
              <a:spcAft>
                <a:spcPts val="0"/>
              </a:spcAft>
              <a:buNone/>
            </a:pPr>
            <a:endParaRPr lang="ru-RU" altLang="ru-RU" sz="2000" b="1"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ru-RU" altLang="ru-RU" sz="1800" dirty="0" err="1">
                <a:latin typeface="Times New Roman" panose="02020603050405020304" pitchFamily="18" charset="0"/>
                <a:cs typeface="Times New Roman" panose="02020603050405020304" pitchFamily="18" charset="0"/>
              </a:rPr>
              <a:t>Ғылыми-тәжірибелік</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конференцияға</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қатысу</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аудандық</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облыстық</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деңгей</a:t>
            </a:r>
            <a:r>
              <a:rPr lang="ru-RU" altLang="ru-RU" sz="1800" dirty="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ru-RU" altLang="ru-RU" sz="1800" dirty="0" err="1">
                <a:latin typeface="Times New Roman" panose="02020603050405020304" pitchFamily="18" charset="0"/>
                <a:cs typeface="Times New Roman" panose="02020603050405020304" pitchFamily="18" charset="0"/>
              </a:rPr>
              <a:t>Зияткерлік</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байқауларға</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олимпиадаларға</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қатысу</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аудандық</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республикалық</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халықаралық</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деңгей</a:t>
            </a:r>
            <a:r>
              <a:rPr lang="ru-RU" altLang="ru-RU" sz="1800" dirty="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ru-RU" altLang="ru-RU" sz="1800" dirty="0" err="1">
                <a:latin typeface="Times New Roman" panose="02020603050405020304" pitchFamily="18" charset="0"/>
                <a:cs typeface="Times New Roman" panose="02020603050405020304" pitchFamily="18" charset="0"/>
              </a:rPr>
              <a:t>Аудандық</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шығармашылық</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байқауларға</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қатысу</a:t>
            </a:r>
            <a:r>
              <a:rPr lang="ru-RU" altLang="ru-RU" sz="1800" dirty="0">
                <a:latin typeface="Times New Roman" panose="02020603050405020304" pitchFamily="18" charset="0"/>
                <a:cs typeface="Times New Roman" panose="02020603050405020304" pitchFamily="18" charset="0"/>
              </a:rPr>
              <a:t> (Мельпомена, </a:t>
            </a:r>
            <a:r>
              <a:rPr lang="ru-RU" altLang="ru-RU" sz="1800" dirty="0" err="1">
                <a:latin typeface="Times New Roman" panose="02020603050405020304" pitchFamily="18" charset="0"/>
                <a:cs typeface="Times New Roman" panose="02020603050405020304" pitchFamily="18" charset="0"/>
              </a:rPr>
              <a:t>қуыршақ</a:t>
            </a:r>
            <a:r>
              <a:rPr lang="ru-RU" altLang="ru-RU" sz="1800" dirty="0">
                <a:latin typeface="Times New Roman" panose="02020603050405020304" pitchFamily="18" charset="0"/>
                <a:cs typeface="Times New Roman" panose="02020603050405020304" pitchFamily="18" charset="0"/>
              </a:rPr>
              <a:t> театры)</a:t>
            </a:r>
          </a:p>
          <a:p>
            <a:pPr marL="0" indent="0">
              <a:spcBef>
                <a:spcPts val="0"/>
              </a:spcBef>
              <a:spcAft>
                <a:spcPts val="0"/>
              </a:spcAft>
              <a:buNone/>
            </a:pPr>
            <a:r>
              <a:rPr lang="ru-RU" altLang="ru-RU" sz="1800" dirty="0" err="1">
                <a:latin typeface="Times New Roman" panose="02020603050405020304" pitchFamily="18" charset="0"/>
                <a:cs typeface="Times New Roman" panose="02020603050405020304" pitchFamily="18" charset="0"/>
              </a:rPr>
              <a:t>Үйірме</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және</a:t>
            </a:r>
            <a:r>
              <a:rPr lang="ru-RU" altLang="ru-RU" sz="1800" dirty="0">
                <a:latin typeface="Times New Roman" panose="02020603050405020304" pitchFamily="18" charset="0"/>
                <a:cs typeface="Times New Roman" panose="02020603050405020304" pitchFamily="18" charset="0"/>
              </a:rPr>
              <a:t> факультатив </a:t>
            </a:r>
            <a:r>
              <a:rPr lang="ru-RU" altLang="ru-RU" sz="1800" dirty="0" err="1">
                <a:latin typeface="Times New Roman" panose="02020603050405020304" pitchFamily="18" charset="0"/>
                <a:cs typeface="Times New Roman" panose="02020603050405020304" pitchFamily="18" charset="0"/>
              </a:rPr>
              <a:t>жұмысын</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ұйымдастыру</a:t>
            </a:r>
            <a:endParaRPr lang="ru-RU" altLang="ru-RU" sz="1800"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ru-RU" altLang="ru-RU" sz="1800" dirty="0" err="1">
                <a:latin typeface="Times New Roman" panose="02020603050405020304" pitchFamily="18" charset="0"/>
                <a:cs typeface="Times New Roman" panose="02020603050405020304" pitchFamily="18" charset="0"/>
              </a:rPr>
              <a:t>Әскери</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патриоттық</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жұмыс</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бойынша</a:t>
            </a:r>
            <a:r>
              <a:rPr lang="ru-RU" altLang="ru-RU" sz="1800" dirty="0">
                <a:latin typeface="Times New Roman" panose="02020603050405020304" pitchFamily="18" charset="0"/>
                <a:cs typeface="Times New Roman" panose="02020603050405020304" pitchFamily="18" charset="0"/>
              </a:rPr>
              <a:t> секция </a:t>
            </a:r>
            <a:r>
              <a:rPr lang="ru-RU" altLang="ru-RU" sz="1800" dirty="0" err="1">
                <a:latin typeface="Times New Roman" panose="02020603050405020304" pitchFamily="18" charset="0"/>
                <a:cs typeface="Times New Roman" panose="02020603050405020304" pitchFamily="18" charset="0"/>
              </a:rPr>
              <a:t>жұмысы</a:t>
            </a:r>
            <a:r>
              <a:rPr lang="ru-RU" altLang="ru-RU" sz="1800" dirty="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ru-RU" altLang="ru-RU" sz="1800" dirty="0">
                <a:latin typeface="Times New Roman" panose="02020603050405020304" pitchFamily="18" charset="0"/>
                <a:cs typeface="Times New Roman" panose="02020603050405020304" pitchFamily="18" charset="0"/>
              </a:rPr>
              <a:t>Спорт </a:t>
            </a:r>
            <a:r>
              <a:rPr lang="ru-RU" altLang="ru-RU" sz="1800" dirty="0" err="1">
                <a:latin typeface="Times New Roman" panose="02020603050405020304" pitchFamily="18" charset="0"/>
                <a:cs typeface="Times New Roman" panose="02020603050405020304" pitchFamily="18" charset="0"/>
              </a:rPr>
              <a:t>секцияларының</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жұмысы</a:t>
            </a:r>
            <a:r>
              <a:rPr lang="ru-RU" altLang="ru-RU" sz="1800" dirty="0">
                <a:latin typeface="Times New Roman" panose="02020603050405020304" pitchFamily="18" charset="0"/>
                <a:cs typeface="Times New Roman" panose="02020603050405020304" pitchFamily="18" charset="0"/>
              </a:rPr>
              <a:t> </a:t>
            </a:r>
          </a:p>
          <a:p>
            <a:pPr marL="0" lvl="0" indent="0" algn="ctr">
              <a:spcBef>
                <a:spcPts val="0"/>
              </a:spcBef>
              <a:spcAft>
                <a:spcPts val="0"/>
              </a:spcAft>
              <a:buNone/>
            </a:pPr>
            <a:endParaRPr lang="ru-RU" sz="2000" b="1" dirty="0" smtClean="0">
              <a:latin typeface="Times New Roman" panose="02020603050405020304" pitchFamily="18" charset="0"/>
              <a:cs typeface="Times New Roman" panose="02020603050405020304" pitchFamily="18" charset="0"/>
            </a:endParaRPr>
          </a:p>
          <a:p>
            <a:pPr marL="0" lvl="0" indent="0" algn="ctr">
              <a:spcBef>
                <a:spcPts val="0"/>
              </a:spcBef>
              <a:spcAft>
                <a:spcPts val="0"/>
              </a:spcAft>
              <a:buNone/>
            </a:pPr>
            <a:r>
              <a:rPr lang="ru-RU" sz="2000" b="1" dirty="0" smtClean="0">
                <a:latin typeface="Times New Roman" panose="02020603050405020304" pitchFamily="18" charset="0"/>
                <a:cs typeface="Times New Roman" panose="02020603050405020304" pitchFamily="18" charset="0"/>
              </a:rPr>
              <a:t>Программа </a:t>
            </a:r>
            <a:r>
              <a:rPr lang="ru-RU" sz="2000" b="1" dirty="0">
                <a:latin typeface="Times New Roman" panose="02020603050405020304" pitchFamily="18" charset="0"/>
                <a:cs typeface="Times New Roman" panose="02020603050405020304" pitchFamily="18" charset="0"/>
              </a:rPr>
              <a:t>«Одаренные дети</a:t>
            </a:r>
            <a:r>
              <a:rPr lang="ru-RU" sz="2000" b="1" dirty="0" smtClean="0">
                <a:latin typeface="Times New Roman" panose="02020603050405020304" pitchFamily="18" charset="0"/>
                <a:cs typeface="Times New Roman" panose="02020603050405020304" pitchFamily="18" charset="0"/>
              </a:rPr>
              <a:t>»:</a:t>
            </a:r>
          </a:p>
          <a:p>
            <a:pPr marL="0" lvl="0" indent="0" algn="ctr">
              <a:spcBef>
                <a:spcPts val="0"/>
              </a:spcBef>
              <a:spcAft>
                <a:spcPts val="0"/>
              </a:spcAft>
              <a:buNone/>
            </a:pPr>
            <a:endParaRPr lang="ru-RU" sz="2000" b="1" dirty="0">
              <a:latin typeface="Times New Roman" panose="02020603050405020304" pitchFamily="18" charset="0"/>
              <a:cs typeface="Times New Roman" panose="02020603050405020304" pitchFamily="18" charset="0"/>
            </a:endParaRPr>
          </a:p>
          <a:p>
            <a:pPr marL="0" lvl="0" indent="0">
              <a:spcBef>
                <a:spcPts val="0"/>
              </a:spcBef>
              <a:spcAft>
                <a:spcPts val="0"/>
              </a:spcAft>
              <a:buNone/>
            </a:pPr>
            <a:r>
              <a:rPr lang="ru-RU" sz="1800" dirty="0" smtClean="0">
                <a:latin typeface="Times New Roman" panose="02020603050405020304" pitchFamily="18" charset="0"/>
                <a:cs typeface="Times New Roman" panose="02020603050405020304" pitchFamily="18" charset="0"/>
              </a:rPr>
              <a:t>Участие </a:t>
            </a:r>
            <a:r>
              <a:rPr lang="ru-RU" sz="1800" dirty="0">
                <a:latin typeface="Times New Roman" panose="02020603050405020304" pitchFamily="18" charset="0"/>
                <a:cs typeface="Times New Roman" panose="02020603050405020304" pitchFamily="18" charset="0"/>
              </a:rPr>
              <a:t>в научно-практической конференции (районный, областной уровень)</a:t>
            </a:r>
          </a:p>
          <a:p>
            <a:pPr marL="0" lvl="0" indent="0">
              <a:spcBef>
                <a:spcPts val="0"/>
              </a:spcBef>
              <a:spcAft>
                <a:spcPts val="0"/>
              </a:spcAft>
              <a:buNone/>
            </a:pPr>
            <a:r>
              <a:rPr lang="ru-RU" sz="1800" dirty="0" smtClean="0">
                <a:latin typeface="Times New Roman" panose="02020603050405020304" pitchFamily="18" charset="0"/>
                <a:cs typeface="Times New Roman" panose="02020603050405020304" pitchFamily="18" charset="0"/>
              </a:rPr>
              <a:t>Участие </a:t>
            </a:r>
            <a:r>
              <a:rPr lang="ru-RU" sz="1800" dirty="0">
                <a:latin typeface="Times New Roman" panose="02020603050405020304" pitchFamily="18" charset="0"/>
                <a:cs typeface="Times New Roman" panose="02020603050405020304" pitchFamily="18" charset="0"/>
              </a:rPr>
              <a:t>в интеллектуальных конкурсах, олимпиадах (районный, республиканский, международный уровни)</a:t>
            </a:r>
          </a:p>
          <a:p>
            <a:pPr marL="0" lvl="0" indent="0">
              <a:spcBef>
                <a:spcPts val="0"/>
              </a:spcBef>
              <a:spcAft>
                <a:spcPts val="0"/>
              </a:spcAft>
              <a:buNone/>
            </a:pPr>
            <a:r>
              <a:rPr lang="ru-RU" sz="1800" dirty="0" smtClean="0">
                <a:latin typeface="Times New Roman" panose="02020603050405020304" pitchFamily="18" charset="0"/>
                <a:cs typeface="Times New Roman" panose="02020603050405020304" pitchFamily="18" charset="0"/>
              </a:rPr>
              <a:t>Участие </a:t>
            </a:r>
            <a:r>
              <a:rPr lang="ru-RU" sz="1800" dirty="0">
                <a:latin typeface="Times New Roman" panose="02020603050405020304" pitchFamily="18" charset="0"/>
                <a:cs typeface="Times New Roman" panose="02020603050405020304" pitchFamily="18" charset="0"/>
              </a:rPr>
              <a:t>в районных творческих конкурсах (Мельпомена, кукольный театр)</a:t>
            </a:r>
          </a:p>
          <a:p>
            <a:pPr marL="0" lvl="0" indent="0">
              <a:spcBef>
                <a:spcPts val="0"/>
              </a:spcBef>
              <a:spcAft>
                <a:spcPts val="0"/>
              </a:spcAft>
              <a:buNone/>
            </a:pPr>
            <a:r>
              <a:rPr lang="ru-RU" sz="1800" dirty="0" smtClean="0">
                <a:latin typeface="Times New Roman" panose="02020603050405020304" pitchFamily="18" charset="0"/>
                <a:cs typeface="Times New Roman" panose="02020603050405020304" pitchFamily="18" charset="0"/>
              </a:rPr>
              <a:t>Организация </a:t>
            </a:r>
            <a:r>
              <a:rPr lang="ru-RU" sz="1800" dirty="0">
                <a:latin typeface="Times New Roman" panose="02020603050405020304" pitchFamily="18" charset="0"/>
                <a:cs typeface="Times New Roman" panose="02020603050405020304" pitchFamily="18" charset="0"/>
              </a:rPr>
              <a:t>кружковой и факультативной работы</a:t>
            </a:r>
          </a:p>
          <a:p>
            <a:pPr marL="0" lvl="0" indent="0">
              <a:spcBef>
                <a:spcPts val="0"/>
              </a:spcBef>
              <a:spcAft>
                <a:spcPts val="0"/>
              </a:spcAft>
              <a:buNone/>
            </a:pPr>
            <a:r>
              <a:rPr lang="ru-RU" sz="1800" dirty="0" smtClean="0">
                <a:latin typeface="Times New Roman" panose="02020603050405020304" pitchFamily="18" charset="0"/>
                <a:cs typeface="Times New Roman" panose="02020603050405020304" pitchFamily="18" charset="0"/>
              </a:rPr>
              <a:t>Работа </a:t>
            </a:r>
            <a:r>
              <a:rPr lang="ru-RU" sz="1800" dirty="0">
                <a:latin typeface="Times New Roman" panose="02020603050405020304" pitchFamily="18" charset="0"/>
                <a:cs typeface="Times New Roman" panose="02020603050405020304" pitchFamily="18" charset="0"/>
              </a:rPr>
              <a:t>секции по военно-патриотической работе</a:t>
            </a:r>
          </a:p>
          <a:p>
            <a:pPr marL="0" lvl="0" indent="0">
              <a:spcBef>
                <a:spcPts val="0"/>
              </a:spcBef>
              <a:spcAft>
                <a:spcPts val="0"/>
              </a:spcAft>
              <a:buNone/>
            </a:pPr>
            <a:r>
              <a:rPr lang="ru-RU" sz="1800" dirty="0" smtClean="0">
                <a:latin typeface="Times New Roman" panose="02020603050405020304" pitchFamily="18" charset="0"/>
                <a:cs typeface="Times New Roman" panose="02020603050405020304" pitchFamily="18" charset="0"/>
              </a:rPr>
              <a:t>Работа </a:t>
            </a:r>
            <a:r>
              <a:rPr lang="ru-RU" sz="1800" dirty="0">
                <a:latin typeface="Times New Roman" panose="02020603050405020304" pitchFamily="18" charset="0"/>
                <a:cs typeface="Times New Roman" panose="02020603050405020304" pitchFamily="18" charset="0"/>
              </a:rPr>
              <a:t>спортивных секций</a:t>
            </a:r>
          </a:p>
          <a:p>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1904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95459" y="618186"/>
            <a:ext cx="10201138" cy="5257681"/>
          </a:xfrm>
        </p:spPr>
        <p:txBody>
          <a:bodyPr>
            <a:normAutofit fontScale="55000" lnSpcReduction="20000"/>
          </a:bodyPr>
          <a:lstStyle/>
          <a:p>
            <a:pPr marL="0" indent="0" algn="ctr">
              <a:buNone/>
            </a:pPr>
            <a:r>
              <a:rPr lang="ru-RU" altLang="ru-RU" sz="3600" b="1" dirty="0" err="1">
                <a:latin typeface="Times New Roman" panose="02020603050405020304" pitchFamily="18" charset="0"/>
                <a:cs typeface="Times New Roman" panose="02020603050405020304" pitchFamily="18" charset="0"/>
              </a:rPr>
              <a:t>Дене</a:t>
            </a:r>
            <a:r>
              <a:rPr lang="ru-RU" altLang="ru-RU" sz="3600" b="1" dirty="0">
                <a:latin typeface="Times New Roman" panose="02020603050405020304" pitchFamily="18" charset="0"/>
                <a:cs typeface="Times New Roman" panose="02020603050405020304" pitchFamily="18" charset="0"/>
              </a:rPr>
              <a:t> </a:t>
            </a:r>
            <a:r>
              <a:rPr lang="ru-RU" altLang="ru-RU" sz="3600" b="1" dirty="0" err="1">
                <a:latin typeface="Times New Roman" panose="02020603050405020304" pitchFamily="18" charset="0"/>
                <a:cs typeface="Times New Roman" panose="02020603050405020304" pitchFamily="18" charset="0"/>
              </a:rPr>
              <a:t>шынықтыру</a:t>
            </a:r>
            <a:r>
              <a:rPr lang="ru-RU" altLang="ru-RU" sz="3600" b="1" dirty="0">
                <a:latin typeface="Times New Roman" panose="02020603050405020304" pitchFamily="18" charset="0"/>
                <a:cs typeface="Times New Roman" panose="02020603050405020304" pitchFamily="18" charset="0"/>
              </a:rPr>
              <a:t> </a:t>
            </a:r>
            <a:r>
              <a:rPr lang="ru-RU" altLang="ru-RU" sz="3600" b="1" dirty="0" err="1">
                <a:latin typeface="Times New Roman" panose="02020603050405020304" pitchFamily="18" charset="0"/>
                <a:cs typeface="Times New Roman" panose="02020603050405020304" pitchFamily="18" charset="0"/>
              </a:rPr>
              <a:t>бойынша</a:t>
            </a:r>
            <a:r>
              <a:rPr lang="ru-RU" altLang="ru-RU" sz="3600" b="1" dirty="0">
                <a:latin typeface="Times New Roman" panose="02020603050405020304" pitchFamily="18" charset="0"/>
                <a:cs typeface="Times New Roman" panose="02020603050405020304" pitchFamily="18" charset="0"/>
              </a:rPr>
              <a:t> </a:t>
            </a:r>
            <a:r>
              <a:rPr lang="ru-RU" altLang="ru-RU" sz="3600" b="1" dirty="0" err="1">
                <a:latin typeface="Times New Roman" panose="02020603050405020304" pitchFamily="18" charset="0"/>
                <a:cs typeface="Times New Roman" panose="02020603050405020304" pitchFamily="18" charset="0"/>
              </a:rPr>
              <a:t>пәндік</a:t>
            </a:r>
            <a:r>
              <a:rPr lang="ru-RU" altLang="ru-RU" sz="3600" b="1" dirty="0">
                <a:latin typeface="Times New Roman" panose="02020603050405020304" pitchFamily="18" charset="0"/>
                <a:cs typeface="Times New Roman" panose="02020603050405020304" pitchFamily="18" charset="0"/>
              </a:rPr>
              <a:t> </a:t>
            </a:r>
            <a:r>
              <a:rPr lang="ru-RU" altLang="ru-RU" sz="3600" b="1" dirty="0" err="1">
                <a:latin typeface="Times New Roman" panose="02020603050405020304" pitchFamily="18" charset="0"/>
                <a:cs typeface="Times New Roman" panose="02020603050405020304" pitchFamily="18" charset="0"/>
              </a:rPr>
              <a:t>секциялар</a:t>
            </a:r>
            <a:r>
              <a:rPr lang="ru-RU" altLang="ru-RU" sz="3600" b="1" dirty="0">
                <a:latin typeface="Times New Roman" panose="02020603050405020304" pitchFamily="18" charset="0"/>
                <a:cs typeface="Times New Roman" panose="02020603050405020304" pitchFamily="18" charset="0"/>
              </a:rPr>
              <a:t> </a:t>
            </a:r>
            <a:r>
              <a:rPr lang="ru-RU" altLang="ru-RU" sz="3600" b="1" dirty="0" err="1">
                <a:latin typeface="Times New Roman" panose="02020603050405020304" pitchFamily="18" charset="0"/>
                <a:cs typeface="Times New Roman" panose="02020603050405020304" pitchFamily="18" charset="0"/>
              </a:rPr>
              <a:t>жұмыс</a:t>
            </a:r>
            <a:r>
              <a:rPr lang="ru-RU" altLang="ru-RU" sz="3600" b="1" dirty="0">
                <a:latin typeface="Times New Roman" panose="02020603050405020304" pitchFamily="18" charset="0"/>
                <a:cs typeface="Times New Roman" panose="02020603050405020304" pitchFamily="18" charset="0"/>
              </a:rPr>
              <a:t> </a:t>
            </a:r>
            <a:r>
              <a:rPr lang="ru-RU" altLang="ru-RU" sz="3600" b="1" dirty="0" err="1">
                <a:latin typeface="Times New Roman" panose="02020603050405020304" pitchFamily="18" charset="0"/>
                <a:cs typeface="Times New Roman" panose="02020603050405020304" pitchFamily="18" charset="0"/>
              </a:rPr>
              <a:t>істейді</a:t>
            </a:r>
            <a:r>
              <a:rPr lang="ru-RU" altLang="ru-RU" sz="3600" b="1" dirty="0">
                <a:latin typeface="Times New Roman" panose="02020603050405020304" pitchFamily="18" charset="0"/>
                <a:cs typeface="Times New Roman" panose="02020603050405020304" pitchFamily="18" charset="0"/>
              </a:rPr>
              <a:t>:</a:t>
            </a:r>
          </a:p>
          <a:p>
            <a:pPr marL="0" indent="0">
              <a:buNone/>
            </a:pPr>
            <a:endParaRPr lang="ru-RU" altLang="ru-RU" sz="3600" dirty="0">
              <a:latin typeface="Times New Roman" panose="02020603050405020304" pitchFamily="18" charset="0"/>
              <a:cs typeface="Times New Roman" panose="02020603050405020304" pitchFamily="18" charset="0"/>
            </a:endParaRPr>
          </a:p>
          <a:p>
            <a:pPr marL="0" indent="0">
              <a:buNone/>
            </a:pPr>
            <a:r>
              <a:rPr lang="ru-RU" altLang="ru-RU" sz="3600" dirty="0">
                <a:latin typeface="Times New Roman" panose="02020603050405020304" pitchFamily="18" charset="0"/>
                <a:cs typeface="Times New Roman" panose="02020603050405020304" pitchFamily="18" charset="0"/>
              </a:rPr>
              <a:t> «Теннис</a:t>
            </a:r>
            <a:r>
              <a:rPr lang="ru-RU" altLang="ru-RU" sz="3600" dirty="0" smtClean="0">
                <a:latin typeface="Times New Roman" panose="02020603050405020304" pitchFamily="18" charset="0"/>
                <a:cs typeface="Times New Roman" panose="02020603050405020304" pitchFamily="18" charset="0"/>
              </a:rPr>
              <a:t>» </a:t>
            </a:r>
            <a:endParaRPr lang="ru-RU" altLang="ru-RU" sz="3600" dirty="0">
              <a:latin typeface="Times New Roman" panose="02020603050405020304" pitchFamily="18" charset="0"/>
              <a:cs typeface="Times New Roman" panose="02020603050405020304" pitchFamily="18" charset="0"/>
            </a:endParaRPr>
          </a:p>
          <a:p>
            <a:pPr marL="0" indent="0">
              <a:buNone/>
            </a:pPr>
            <a:r>
              <a:rPr lang="ru-RU" altLang="ru-RU" sz="3600" dirty="0">
                <a:latin typeface="Times New Roman" panose="02020603050405020304" pitchFamily="18" charset="0"/>
                <a:cs typeface="Times New Roman" panose="02020603050405020304" pitchFamily="18" charset="0"/>
              </a:rPr>
              <a:t>«Мини-футбол</a:t>
            </a:r>
            <a:r>
              <a:rPr lang="ru-RU" altLang="ru-RU" sz="3600" dirty="0" smtClean="0">
                <a:latin typeface="Times New Roman" panose="02020603050405020304" pitchFamily="18" charset="0"/>
                <a:cs typeface="Times New Roman" panose="02020603050405020304" pitchFamily="18" charset="0"/>
              </a:rPr>
              <a:t>»</a:t>
            </a:r>
            <a:endParaRPr lang="ru-RU" altLang="ru-RU" sz="3600" dirty="0">
              <a:latin typeface="Times New Roman" panose="02020603050405020304" pitchFamily="18" charset="0"/>
              <a:cs typeface="Times New Roman" panose="02020603050405020304" pitchFamily="18" charset="0"/>
            </a:endParaRPr>
          </a:p>
          <a:p>
            <a:pPr marL="0" indent="0">
              <a:buNone/>
            </a:pP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Қазақша-күрес</a:t>
            </a:r>
            <a:r>
              <a:rPr lang="ru-RU" altLang="ru-RU" sz="3600" dirty="0" smtClean="0">
                <a:latin typeface="Times New Roman" panose="02020603050405020304" pitchFamily="18" charset="0"/>
                <a:cs typeface="Times New Roman" panose="02020603050405020304" pitchFamily="18" charset="0"/>
              </a:rPr>
              <a:t>»</a:t>
            </a:r>
          </a:p>
          <a:p>
            <a:pPr marL="0" indent="0">
              <a:buNone/>
            </a:pPr>
            <a:r>
              <a:rPr lang="ru-RU" altLang="ru-RU" sz="3600" dirty="0">
                <a:latin typeface="Times New Roman" panose="02020603050405020304" pitchFamily="18" charset="0"/>
                <a:cs typeface="Times New Roman" panose="02020603050405020304" pitchFamily="18" charset="0"/>
              </a:rPr>
              <a:t>АӘД </a:t>
            </a:r>
            <a:r>
              <a:rPr lang="ru-RU" altLang="ru-RU" sz="3600" dirty="0" err="1">
                <a:latin typeface="Times New Roman" panose="02020603050405020304" pitchFamily="18" charset="0"/>
                <a:cs typeface="Times New Roman" panose="02020603050405020304" pitchFamily="18" charset="0"/>
              </a:rPr>
              <a:t>бойынша</a:t>
            </a:r>
            <a:r>
              <a:rPr lang="ru-RU" altLang="ru-RU" sz="3600" dirty="0">
                <a:latin typeface="Times New Roman" panose="02020603050405020304" pitchFamily="18" charset="0"/>
                <a:cs typeface="Times New Roman" panose="02020603050405020304" pitchFamily="18" charset="0"/>
              </a:rPr>
              <a:t>   - «</a:t>
            </a:r>
            <a:r>
              <a:rPr lang="ru-RU" altLang="ru-RU" sz="3600" dirty="0" err="1">
                <a:latin typeface="Times New Roman" panose="02020603050405020304" pitchFamily="18" charset="0"/>
                <a:cs typeface="Times New Roman" panose="02020603050405020304" pitchFamily="18" charset="0"/>
              </a:rPr>
              <a:t>Жас</a:t>
            </a: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Ұлан</a:t>
            </a: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секциясы</a:t>
            </a:r>
            <a:endParaRPr lang="ru-RU" altLang="ru-RU" sz="3600" dirty="0">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endParaRPr lang="ru-RU" altLang="ru-RU" sz="3600" dirty="0">
              <a:latin typeface="Times New Roman" panose="02020603050405020304" pitchFamily="18" charset="0"/>
              <a:cs typeface="Times New Roman" panose="02020603050405020304" pitchFamily="18" charset="0"/>
            </a:endParaRPr>
          </a:p>
          <a:p>
            <a:pPr marL="0" indent="0" algn="ctr">
              <a:buNone/>
            </a:pPr>
            <a:r>
              <a:rPr lang="ru-RU" sz="3600" b="1" dirty="0" smtClean="0">
                <a:latin typeface="Times New Roman" panose="02020603050405020304" pitchFamily="18" charset="0"/>
                <a:cs typeface="Times New Roman" panose="02020603050405020304" pitchFamily="18" charset="0"/>
              </a:rPr>
              <a:t>Работают предметные секции по физической культуре:</a:t>
            </a:r>
          </a:p>
          <a:p>
            <a:pPr marL="0" indent="0">
              <a:buNone/>
            </a:pPr>
            <a:endParaRPr lang="ru-RU" sz="3600" dirty="0" smtClean="0">
              <a:latin typeface="Times New Roman" panose="02020603050405020304" pitchFamily="18" charset="0"/>
              <a:cs typeface="Times New Roman" panose="02020603050405020304" pitchFamily="18" charset="0"/>
            </a:endParaRPr>
          </a:p>
          <a:p>
            <a:pPr marL="0" indent="0">
              <a:buNone/>
            </a:pPr>
            <a:r>
              <a:rPr lang="ru-RU" sz="3600" dirty="0" smtClean="0">
                <a:latin typeface="Times New Roman" panose="02020603050405020304" pitchFamily="18" charset="0"/>
                <a:cs typeface="Times New Roman" panose="02020603050405020304" pitchFamily="18" charset="0"/>
              </a:rPr>
              <a:t> «Теннис» </a:t>
            </a:r>
          </a:p>
          <a:p>
            <a:pPr marL="0" indent="0">
              <a:buNone/>
            </a:pPr>
            <a:r>
              <a:rPr lang="ru-RU" sz="3600" dirty="0" smtClean="0">
                <a:latin typeface="Times New Roman" panose="02020603050405020304" pitchFamily="18" charset="0"/>
                <a:cs typeface="Times New Roman" panose="02020603050405020304" pitchFamily="18" charset="0"/>
              </a:rPr>
              <a:t>«Мини-футбол»</a:t>
            </a:r>
          </a:p>
          <a:p>
            <a:pPr marL="0" indent="0">
              <a:buNone/>
            </a:pPr>
            <a:r>
              <a:rPr lang="ru-RU" sz="3600" dirty="0" smtClean="0">
                <a:latin typeface="Times New Roman" panose="02020603050405020304" pitchFamily="18" charset="0"/>
                <a:cs typeface="Times New Roman" panose="02020603050405020304" pitchFamily="18" charset="0"/>
              </a:rPr>
              <a:t> «</a:t>
            </a:r>
            <a:r>
              <a:rPr lang="ru-RU" sz="3600" dirty="0" err="1" smtClean="0">
                <a:latin typeface="Times New Roman" panose="02020603050405020304" pitchFamily="18" charset="0"/>
                <a:cs typeface="Times New Roman" panose="02020603050405020304" pitchFamily="18" charset="0"/>
              </a:rPr>
              <a:t>Казакша-курес</a:t>
            </a:r>
            <a:r>
              <a:rPr lang="ru-RU" sz="3600" dirty="0" smtClean="0">
                <a:latin typeface="Times New Roman" panose="02020603050405020304" pitchFamily="18" charset="0"/>
                <a:cs typeface="Times New Roman" panose="02020603050405020304" pitchFamily="18" charset="0"/>
              </a:rPr>
              <a:t>»</a:t>
            </a:r>
          </a:p>
          <a:p>
            <a:pPr marL="0" indent="0">
              <a:buNone/>
            </a:pPr>
            <a:r>
              <a:rPr lang="ru-RU" sz="3600" dirty="0" smtClean="0">
                <a:latin typeface="Times New Roman" panose="02020603050405020304" pitchFamily="18" charset="0"/>
                <a:cs typeface="Times New Roman" panose="02020603050405020304" pitchFamily="18" charset="0"/>
              </a:rPr>
              <a:t>секция по НВП  - «</a:t>
            </a:r>
            <a:r>
              <a:rPr lang="ru-RU" sz="3600" dirty="0" err="1" smtClean="0">
                <a:latin typeface="Times New Roman" panose="02020603050405020304" pitchFamily="18" charset="0"/>
                <a:cs typeface="Times New Roman" panose="02020603050405020304" pitchFamily="18" charset="0"/>
              </a:rPr>
              <a:t>Жас</a:t>
            </a:r>
            <a:r>
              <a:rPr lang="ru-RU" sz="3600" dirty="0" smtClean="0">
                <a:latin typeface="Times New Roman" panose="02020603050405020304" pitchFamily="18" charset="0"/>
                <a:cs typeface="Times New Roman" panose="02020603050405020304" pitchFamily="18" charset="0"/>
              </a:rPr>
              <a:t> Улан» </a:t>
            </a:r>
          </a:p>
          <a:p>
            <a:endParaRPr lang="ru-RU" dirty="0"/>
          </a:p>
        </p:txBody>
      </p:sp>
    </p:spTree>
    <p:extLst>
      <p:ext uri="{BB962C8B-B14F-4D97-AF65-F5344CB8AC3E}">
        <p14:creationId xmlns:p14="http://schemas.microsoft.com/office/powerpoint/2010/main" val="2458331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92428" y="566670"/>
            <a:ext cx="10304169" cy="5309198"/>
          </a:xfrm>
        </p:spPr>
        <p:txBody>
          <a:bodyPr>
            <a:noAutofit/>
          </a:bodyPr>
          <a:lstStyle/>
          <a:p>
            <a:pPr marL="0" indent="0" algn="ctr">
              <a:buNone/>
            </a:pPr>
            <a:r>
              <a:rPr lang="ru-RU" altLang="ru-RU" sz="2800" b="1" dirty="0" err="1">
                <a:latin typeface="Times New Roman" panose="02020603050405020304" pitchFamily="18" charset="0"/>
                <a:cs typeface="Times New Roman" panose="02020603050405020304" pitchFamily="18" charset="0"/>
              </a:rPr>
              <a:t>Таңдамалы</a:t>
            </a:r>
            <a:r>
              <a:rPr lang="ru-RU" altLang="ru-RU" sz="2800" b="1" dirty="0">
                <a:latin typeface="Times New Roman" panose="02020603050405020304" pitchFamily="18" charset="0"/>
                <a:cs typeface="Times New Roman" panose="02020603050405020304" pitchFamily="18" charset="0"/>
              </a:rPr>
              <a:t> </a:t>
            </a:r>
            <a:r>
              <a:rPr lang="ru-RU" altLang="ru-RU" sz="2800" b="1" dirty="0" err="1">
                <a:latin typeface="Times New Roman" panose="02020603050405020304" pitchFamily="18" charset="0"/>
                <a:cs typeface="Times New Roman" panose="02020603050405020304" pitchFamily="18" charset="0"/>
              </a:rPr>
              <a:t>және</a:t>
            </a:r>
            <a:r>
              <a:rPr lang="ru-RU" altLang="ru-RU" sz="2800" b="1" dirty="0">
                <a:latin typeface="Times New Roman" panose="02020603050405020304" pitchFamily="18" charset="0"/>
                <a:cs typeface="Times New Roman" panose="02020603050405020304" pitchFamily="18" charset="0"/>
              </a:rPr>
              <a:t> </a:t>
            </a:r>
            <a:r>
              <a:rPr lang="ru-RU" altLang="ru-RU" sz="2800" b="1" dirty="0" err="1">
                <a:latin typeface="Times New Roman" panose="02020603050405020304" pitchFamily="18" charset="0"/>
                <a:cs typeface="Times New Roman" panose="02020603050405020304" pitchFamily="18" charset="0"/>
              </a:rPr>
              <a:t>қолданбалы</a:t>
            </a:r>
            <a:r>
              <a:rPr lang="ru-RU" altLang="ru-RU" sz="2800" b="1" dirty="0">
                <a:latin typeface="Times New Roman" panose="02020603050405020304" pitchFamily="18" charset="0"/>
                <a:cs typeface="Times New Roman" panose="02020603050405020304" pitchFamily="18" charset="0"/>
              </a:rPr>
              <a:t> </a:t>
            </a:r>
            <a:r>
              <a:rPr lang="ru-RU" altLang="ru-RU" sz="2800" b="1" dirty="0" err="1">
                <a:latin typeface="Times New Roman" panose="02020603050405020304" pitchFamily="18" charset="0"/>
                <a:cs typeface="Times New Roman" panose="02020603050405020304" pitchFamily="18" charset="0"/>
              </a:rPr>
              <a:t>курстар</a:t>
            </a:r>
            <a:r>
              <a:rPr lang="ru-RU" altLang="ru-RU" sz="2800" b="1" dirty="0">
                <a:latin typeface="Times New Roman" panose="02020603050405020304" pitchFamily="18" charset="0"/>
                <a:cs typeface="Times New Roman" panose="02020603050405020304" pitchFamily="18" charset="0"/>
              </a:rPr>
              <a:t> :</a:t>
            </a:r>
          </a:p>
          <a:p>
            <a:pPr marL="0" indent="0"/>
            <a:r>
              <a:rPr lang="ru-RU" altLang="ru-RU" sz="2800" dirty="0" smtClean="0">
                <a:latin typeface="Times New Roman" panose="02020603050405020304" pitchFamily="18" charset="0"/>
                <a:cs typeface="Times New Roman" panose="02020603050405020304" pitchFamily="18" charset="0"/>
              </a:rPr>
              <a:t>«</a:t>
            </a:r>
            <a:r>
              <a:rPr lang="ru-RU" altLang="ru-RU" sz="2800" dirty="0" err="1">
                <a:latin typeface="Times New Roman" panose="02020603050405020304" pitchFamily="18" charset="0"/>
                <a:cs typeface="Times New Roman" panose="02020603050405020304" pitchFamily="18" charset="0"/>
              </a:rPr>
              <a:t>Менің</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денсаулығым</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менің</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қолымда</a:t>
            </a:r>
            <a:r>
              <a:rPr lang="ru-RU" altLang="ru-RU" sz="2800" dirty="0">
                <a:latin typeface="Times New Roman" panose="02020603050405020304" pitchFamily="18" charset="0"/>
                <a:cs typeface="Times New Roman" panose="02020603050405020304" pitchFamily="18" charset="0"/>
              </a:rPr>
              <a:t>»</a:t>
            </a:r>
          </a:p>
          <a:p>
            <a:pPr marL="0" indent="0"/>
            <a:r>
              <a:rPr lang="ru-RU" altLang="ru-RU" sz="2800" dirty="0">
                <a:latin typeface="Times New Roman" panose="02020603050405020304" pitchFamily="18" charset="0"/>
                <a:cs typeface="Times New Roman" panose="02020603050405020304" pitchFamily="18" charset="0"/>
              </a:rPr>
              <a:t>«</a:t>
            </a:r>
            <a:r>
              <a:rPr lang="ru-RU" altLang="ru-RU" sz="2800" dirty="0" err="1">
                <a:latin typeface="Times New Roman" panose="02020603050405020304" pitchFamily="18" charset="0"/>
                <a:cs typeface="Times New Roman" panose="02020603050405020304" pitchFamily="18" charset="0"/>
              </a:rPr>
              <a:t>Біздің</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айналадағы</a:t>
            </a:r>
            <a:r>
              <a:rPr lang="ru-RU" altLang="ru-RU" sz="2800" dirty="0">
                <a:latin typeface="Times New Roman" panose="02020603050405020304" pitchFamily="18" charset="0"/>
                <a:cs typeface="Times New Roman" panose="02020603050405020304" pitchFamily="18" charset="0"/>
              </a:rPr>
              <a:t> химия»</a:t>
            </a:r>
          </a:p>
          <a:p>
            <a:pPr marL="0" indent="0"/>
            <a:r>
              <a:rPr lang="ru-RU" altLang="ru-RU" sz="2800" dirty="0">
                <a:latin typeface="Times New Roman" panose="02020603050405020304" pitchFamily="18" charset="0"/>
                <a:cs typeface="Times New Roman" panose="02020603050405020304" pitchFamily="18" charset="0"/>
              </a:rPr>
              <a:t>«Математика </a:t>
            </a:r>
            <a:r>
              <a:rPr lang="ru-RU" altLang="ru-RU" sz="2800" dirty="0" err="1">
                <a:latin typeface="Times New Roman" panose="02020603050405020304" pitchFamily="18" charset="0"/>
                <a:cs typeface="Times New Roman" panose="02020603050405020304" pitchFamily="18" charset="0"/>
              </a:rPr>
              <a:t>бойынша</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жоғары</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күрделі</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есептерді</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шығару</a:t>
            </a:r>
            <a:r>
              <a:rPr lang="ru-RU" altLang="ru-RU" sz="2800" dirty="0">
                <a:latin typeface="Times New Roman" panose="02020603050405020304" pitchFamily="18" charset="0"/>
                <a:cs typeface="Times New Roman" panose="02020603050405020304" pitchFamily="18" charset="0"/>
              </a:rPr>
              <a:t>» </a:t>
            </a:r>
          </a:p>
          <a:p>
            <a:pPr marL="0" indent="0" algn="ctr">
              <a:buNone/>
            </a:pPr>
            <a:endParaRPr lang="ru-RU" sz="2800" b="1" dirty="0" smtClean="0">
              <a:latin typeface="Times New Roman" panose="02020603050405020304" pitchFamily="18" charset="0"/>
              <a:cs typeface="Times New Roman" panose="02020603050405020304" pitchFamily="18" charset="0"/>
            </a:endParaRPr>
          </a:p>
          <a:p>
            <a:pPr marL="0" indent="0" algn="ctr">
              <a:buNone/>
            </a:pPr>
            <a:r>
              <a:rPr lang="ru-RU" sz="2800" b="1" dirty="0" smtClean="0">
                <a:latin typeface="Times New Roman" panose="02020603050405020304" pitchFamily="18" charset="0"/>
                <a:cs typeface="Times New Roman" panose="02020603050405020304" pitchFamily="18" charset="0"/>
              </a:rPr>
              <a:t>Элективные </a:t>
            </a:r>
            <a:r>
              <a:rPr lang="ru-RU" sz="2800" b="1" dirty="0">
                <a:latin typeface="Times New Roman" panose="02020603050405020304" pitchFamily="18" charset="0"/>
                <a:cs typeface="Times New Roman" panose="02020603050405020304" pitchFamily="18" charset="0"/>
              </a:rPr>
              <a:t>и прикладные курсы</a:t>
            </a:r>
            <a:r>
              <a:rPr lang="ru-RU" sz="2800" b="1" dirty="0" smtClean="0">
                <a:latin typeface="Times New Roman" panose="02020603050405020304" pitchFamily="18" charset="0"/>
                <a:cs typeface="Times New Roman" panose="02020603050405020304" pitchFamily="18" charset="0"/>
              </a:rPr>
              <a:t>:</a:t>
            </a:r>
          </a:p>
          <a:p>
            <a:pPr lvl="0"/>
            <a:r>
              <a:rPr lang="ru-RU" sz="2800" dirty="0" smtClean="0">
                <a:latin typeface="Times New Roman" panose="02020603050405020304" pitchFamily="18" charset="0"/>
                <a:cs typeface="Times New Roman" panose="02020603050405020304" pitchFamily="18" charset="0"/>
              </a:rPr>
              <a:t>«</a:t>
            </a:r>
            <a:r>
              <a:rPr lang="ru-RU" sz="2800" dirty="0">
                <a:latin typeface="Times New Roman" panose="02020603050405020304" pitchFamily="18" charset="0"/>
                <a:cs typeface="Times New Roman" panose="02020603050405020304" pitchFamily="18" charset="0"/>
              </a:rPr>
              <a:t>Мое здоровье в моих руках»</a:t>
            </a:r>
          </a:p>
          <a:p>
            <a:pPr lvl="0"/>
            <a:r>
              <a:rPr lang="ru-RU" sz="2800" dirty="0">
                <a:latin typeface="Times New Roman" panose="02020603050405020304" pitchFamily="18" charset="0"/>
                <a:cs typeface="Times New Roman" panose="02020603050405020304" pitchFamily="18" charset="0"/>
              </a:rPr>
              <a:t>«Химия вокруг нас»</a:t>
            </a:r>
          </a:p>
          <a:p>
            <a:pPr lvl="0"/>
            <a:r>
              <a:rPr lang="ru-RU" sz="2800" dirty="0">
                <a:latin typeface="Times New Roman" panose="02020603050405020304" pitchFamily="18" charset="0"/>
                <a:cs typeface="Times New Roman" panose="02020603050405020304" pitchFamily="18" charset="0"/>
              </a:rPr>
              <a:t>«Решение задач по математике повышенной сложности»</a:t>
            </a:r>
          </a:p>
          <a:p>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733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981200" y="274639"/>
            <a:ext cx="8229600" cy="777875"/>
          </a:xfrm>
        </p:spPr>
        <p:txBody>
          <a:bodyPr/>
          <a:lstStyle/>
          <a:p>
            <a:pPr eaLnBrk="1" hangingPunct="1"/>
            <a:endParaRPr lang="ru-RU" altLang="ru-RU" sz="2800" dirty="0">
              <a:solidFill>
                <a:schemeClr val="hlink"/>
              </a:solidFill>
            </a:endParaRPr>
          </a:p>
        </p:txBody>
      </p:sp>
      <p:pic>
        <p:nvPicPr>
          <p:cNvPr id="3" name="Объект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2206" y="663576"/>
            <a:ext cx="9538709" cy="5365524"/>
          </a:xfrm>
        </p:spPr>
      </p:pic>
    </p:spTree>
    <p:extLst>
      <p:ext uri="{BB962C8B-B14F-4D97-AF65-F5344CB8AC3E}">
        <p14:creationId xmlns:p14="http://schemas.microsoft.com/office/powerpoint/2010/main" val="1323288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a:picLocks noChangeAspect="1"/>
          </p:cNvPicPr>
          <p:nvPr/>
        </p:nvPicPr>
        <p:blipFill rotWithShape="1">
          <a:blip r:embed="rId2"/>
          <a:srcRect l="32535" t="13128" r="33979" b="4954"/>
          <a:stretch/>
        </p:blipFill>
        <p:spPr>
          <a:xfrm>
            <a:off x="-107465" y="-31728"/>
            <a:ext cx="2181465" cy="3000375"/>
          </a:xfrm>
          <a:prstGeom prst="rect">
            <a:avLst/>
          </a:prstGeom>
        </p:spPr>
      </p:pic>
      <p:pic>
        <p:nvPicPr>
          <p:cNvPr id="5" name="Рисунок 4"/>
          <p:cNvPicPr/>
          <p:nvPr/>
        </p:nvPicPr>
        <p:blipFill rotWithShape="1">
          <a:blip r:embed="rId3"/>
          <a:srcRect l="33072" t="12810" r="33856" b="4845"/>
          <a:stretch/>
        </p:blipFill>
        <p:spPr bwMode="auto">
          <a:xfrm>
            <a:off x="10048875" y="-65066"/>
            <a:ext cx="2143125" cy="3000375"/>
          </a:xfrm>
          <a:prstGeom prst="rect">
            <a:avLst/>
          </a:prstGeom>
          <a:ln>
            <a:noFill/>
          </a:ln>
          <a:extLst>
            <a:ext uri="{53640926-AAD7-44D8-BBD7-CCE9431645EC}">
              <a14:shadowObscured xmlns:a14="http://schemas.microsoft.com/office/drawing/2010/main"/>
            </a:ext>
          </a:extLst>
        </p:spPr>
      </p:pic>
      <p:pic>
        <p:nvPicPr>
          <p:cNvPr id="6" name="Рисунок 5"/>
          <p:cNvPicPr/>
          <p:nvPr/>
        </p:nvPicPr>
        <p:blipFill rotWithShape="1">
          <a:blip r:embed="rId4"/>
          <a:srcRect l="33219" t="12287" r="34591" b="5106"/>
          <a:stretch/>
        </p:blipFill>
        <p:spPr bwMode="auto">
          <a:xfrm>
            <a:off x="1944741" y="-46016"/>
            <a:ext cx="2085975" cy="3009900"/>
          </a:xfrm>
          <a:prstGeom prst="rect">
            <a:avLst/>
          </a:prstGeom>
          <a:ln>
            <a:noFill/>
          </a:ln>
          <a:extLst>
            <a:ext uri="{53640926-AAD7-44D8-BBD7-CCE9431645EC}">
              <a14:shadowObscured xmlns:a14="http://schemas.microsoft.com/office/drawing/2010/main"/>
            </a:ext>
          </a:extLst>
        </p:spPr>
      </p:pic>
      <p:pic>
        <p:nvPicPr>
          <p:cNvPr id="7" name="Рисунок 6"/>
          <p:cNvPicPr/>
          <p:nvPr/>
        </p:nvPicPr>
        <p:blipFill rotWithShape="1">
          <a:blip r:embed="rId5"/>
          <a:srcRect l="33072" t="12547" r="33856" b="4845"/>
          <a:stretch/>
        </p:blipFill>
        <p:spPr bwMode="auto">
          <a:xfrm>
            <a:off x="3875330" y="-50779"/>
            <a:ext cx="2143125" cy="3009900"/>
          </a:xfrm>
          <a:prstGeom prst="rect">
            <a:avLst/>
          </a:prstGeom>
          <a:ln>
            <a:noFill/>
          </a:ln>
          <a:extLst>
            <a:ext uri="{53640926-AAD7-44D8-BBD7-CCE9431645EC}">
              <a14:shadowObscured xmlns:a14="http://schemas.microsoft.com/office/drawing/2010/main"/>
            </a:ext>
          </a:extLst>
        </p:spPr>
      </p:pic>
      <p:pic>
        <p:nvPicPr>
          <p:cNvPr id="8" name="Рисунок 7"/>
          <p:cNvPicPr/>
          <p:nvPr/>
        </p:nvPicPr>
        <p:blipFill rotWithShape="1">
          <a:blip r:embed="rId6"/>
          <a:srcRect l="33072" t="12810" r="34003" b="5106"/>
          <a:stretch/>
        </p:blipFill>
        <p:spPr bwMode="auto">
          <a:xfrm>
            <a:off x="5870192" y="-26966"/>
            <a:ext cx="2133600" cy="2990850"/>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rotWithShape="1">
          <a:blip r:embed="rId7"/>
          <a:srcRect l="33072" t="12548" r="33856" b="5629"/>
          <a:stretch/>
        </p:blipFill>
        <p:spPr bwMode="auto">
          <a:xfrm>
            <a:off x="7905750" y="-46016"/>
            <a:ext cx="2143125" cy="2981325"/>
          </a:xfrm>
          <a:prstGeom prst="rect">
            <a:avLst/>
          </a:prstGeom>
          <a:ln>
            <a:noFill/>
          </a:ln>
          <a:extLst>
            <a:ext uri="{53640926-AAD7-44D8-BBD7-CCE9431645EC}">
              <a14:shadowObscured xmlns:a14="http://schemas.microsoft.com/office/drawing/2010/main"/>
            </a:ext>
          </a:extLst>
        </p:spPr>
      </p:pic>
      <p:pic>
        <p:nvPicPr>
          <p:cNvPr id="16" name="Рисунок 15"/>
          <p:cNvPicPr/>
          <p:nvPr/>
        </p:nvPicPr>
        <p:blipFill rotWithShape="1">
          <a:blip r:embed="rId8"/>
          <a:srcRect l="32631" t="12287" r="34150" b="4060"/>
          <a:stretch/>
        </p:blipFill>
        <p:spPr bwMode="auto">
          <a:xfrm>
            <a:off x="1001408" y="1484290"/>
            <a:ext cx="2152650" cy="3048000"/>
          </a:xfrm>
          <a:prstGeom prst="rect">
            <a:avLst/>
          </a:prstGeom>
          <a:ln>
            <a:noFill/>
          </a:ln>
          <a:extLst>
            <a:ext uri="{53640926-AAD7-44D8-BBD7-CCE9431645EC}">
              <a14:shadowObscured xmlns:a14="http://schemas.microsoft.com/office/drawing/2010/main"/>
            </a:ext>
          </a:extLst>
        </p:spPr>
      </p:pic>
      <p:pic>
        <p:nvPicPr>
          <p:cNvPr id="18" name="Рисунок 17"/>
          <p:cNvPicPr/>
          <p:nvPr/>
        </p:nvPicPr>
        <p:blipFill rotWithShape="1">
          <a:blip r:embed="rId9"/>
          <a:srcRect l="32778" t="12810" r="34297" b="4845"/>
          <a:stretch/>
        </p:blipFill>
        <p:spPr bwMode="auto">
          <a:xfrm>
            <a:off x="3677876" y="1484290"/>
            <a:ext cx="2133600" cy="3000375"/>
          </a:xfrm>
          <a:prstGeom prst="rect">
            <a:avLst/>
          </a:prstGeom>
          <a:ln>
            <a:noFill/>
          </a:ln>
          <a:extLst>
            <a:ext uri="{53640926-AAD7-44D8-BBD7-CCE9431645EC}">
              <a14:shadowObscured xmlns:a14="http://schemas.microsoft.com/office/drawing/2010/main"/>
            </a:ext>
          </a:extLst>
        </p:spPr>
      </p:pic>
      <p:pic>
        <p:nvPicPr>
          <p:cNvPr id="19" name="Рисунок 18"/>
          <p:cNvPicPr/>
          <p:nvPr/>
        </p:nvPicPr>
        <p:blipFill rotWithShape="1">
          <a:blip r:embed="rId10"/>
          <a:srcRect l="32631" t="12287" r="34591" b="5106"/>
          <a:stretch/>
        </p:blipFill>
        <p:spPr bwMode="auto">
          <a:xfrm>
            <a:off x="6482501" y="1420019"/>
            <a:ext cx="2124075" cy="3009900"/>
          </a:xfrm>
          <a:prstGeom prst="rect">
            <a:avLst/>
          </a:prstGeom>
          <a:ln>
            <a:noFill/>
          </a:ln>
          <a:extLst>
            <a:ext uri="{53640926-AAD7-44D8-BBD7-CCE9431645EC}">
              <a14:shadowObscured xmlns:a14="http://schemas.microsoft.com/office/drawing/2010/main"/>
            </a:ext>
          </a:extLst>
        </p:spPr>
      </p:pic>
      <p:pic>
        <p:nvPicPr>
          <p:cNvPr id="20" name="Рисунок 19"/>
          <p:cNvPicPr/>
          <p:nvPr/>
        </p:nvPicPr>
        <p:blipFill rotWithShape="1">
          <a:blip r:embed="rId11"/>
          <a:srcRect l="32778" t="12287" r="34444" b="4845"/>
          <a:stretch/>
        </p:blipFill>
        <p:spPr bwMode="auto">
          <a:xfrm>
            <a:off x="8878400" y="1468459"/>
            <a:ext cx="2124075" cy="3019425"/>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12"/>
          <a:srcRect l="32925" t="13856" r="34150" b="4844"/>
          <a:stretch/>
        </p:blipFill>
        <p:spPr bwMode="auto">
          <a:xfrm>
            <a:off x="-2084" y="3895725"/>
            <a:ext cx="2133600" cy="2962275"/>
          </a:xfrm>
          <a:prstGeom prst="rect">
            <a:avLst/>
          </a:prstGeom>
          <a:ln>
            <a:noFill/>
          </a:ln>
          <a:extLst>
            <a:ext uri="{53640926-AAD7-44D8-BBD7-CCE9431645EC}">
              <a14:shadowObscured xmlns:a14="http://schemas.microsoft.com/office/drawing/2010/main"/>
            </a:ext>
          </a:extLst>
        </p:spPr>
      </p:pic>
      <p:pic>
        <p:nvPicPr>
          <p:cNvPr id="11" name="Рисунок 10"/>
          <p:cNvPicPr/>
          <p:nvPr/>
        </p:nvPicPr>
        <p:blipFill rotWithShape="1">
          <a:blip r:embed="rId13"/>
          <a:srcRect l="32631" t="13071" r="34738" b="5106"/>
          <a:stretch/>
        </p:blipFill>
        <p:spPr bwMode="auto">
          <a:xfrm>
            <a:off x="2493278" y="3919536"/>
            <a:ext cx="2114550" cy="2981325"/>
          </a:xfrm>
          <a:prstGeom prst="rect">
            <a:avLst/>
          </a:prstGeom>
          <a:ln>
            <a:noFill/>
          </a:ln>
          <a:extLst>
            <a:ext uri="{53640926-AAD7-44D8-BBD7-CCE9431645EC}">
              <a14:shadowObscured xmlns:a14="http://schemas.microsoft.com/office/drawing/2010/main"/>
            </a:ext>
          </a:extLst>
        </p:spPr>
      </p:pic>
      <p:pic>
        <p:nvPicPr>
          <p:cNvPr id="12" name="Рисунок 11"/>
          <p:cNvPicPr/>
          <p:nvPr/>
        </p:nvPicPr>
        <p:blipFill rotWithShape="1">
          <a:blip r:embed="rId14"/>
          <a:srcRect l="32925" t="12025" r="34885" b="5107"/>
          <a:stretch/>
        </p:blipFill>
        <p:spPr bwMode="auto">
          <a:xfrm>
            <a:off x="4855090" y="3876674"/>
            <a:ext cx="2085975" cy="3019425"/>
          </a:xfrm>
          <a:prstGeom prst="rect">
            <a:avLst/>
          </a:prstGeom>
          <a:ln>
            <a:noFill/>
          </a:ln>
          <a:extLst>
            <a:ext uri="{53640926-AAD7-44D8-BBD7-CCE9431645EC}">
              <a14:shadowObscured xmlns:a14="http://schemas.microsoft.com/office/drawing/2010/main"/>
            </a:ext>
          </a:extLst>
        </p:spPr>
      </p:pic>
      <p:pic>
        <p:nvPicPr>
          <p:cNvPr id="13" name="Рисунок 12"/>
          <p:cNvPicPr/>
          <p:nvPr/>
        </p:nvPicPr>
        <p:blipFill rotWithShape="1">
          <a:blip r:embed="rId15"/>
          <a:srcRect l="32631" t="13071" r="34150" b="5368"/>
          <a:stretch/>
        </p:blipFill>
        <p:spPr bwMode="auto">
          <a:xfrm>
            <a:off x="7337560" y="3924299"/>
            <a:ext cx="2152650" cy="2971800"/>
          </a:xfrm>
          <a:prstGeom prst="rect">
            <a:avLst/>
          </a:prstGeom>
          <a:ln>
            <a:noFill/>
          </a:ln>
          <a:extLst>
            <a:ext uri="{53640926-AAD7-44D8-BBD7-CCE9431645EC}">
              <a14:shadowObscured xmlns:a14="http://schemas.microsoft.com/office/drawing/2010/main"/>
            </a:ext>
          </a:extLst>
        </p:spPr>
      </p:pic>
      <p:pic>
        <p:nvPicPr>
          <p:cNvPr id="15" name="Рисунок 14"/>
          <p:cNvPicPr/>
          <p:nvPr/>
        </p:nvPicPr>
        <p:blipFill rotWithShape="1">
          <a:blip r:embed="rId16"/>
          <a:srcRect l="32778" t="13333" r="34591" b="5367"/>
          <a:stretch/>
        </p:blipFill>
        <p:spPr bwMode="auto">
          <a:xfrm>
            <a:off x="9925600" y="3825896"/>
            <a:ext cx="2114550" cy="2962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0410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792" y="257578"/>
            <a:ext cx="10342806" cy="2028422"/>
          </a:xfrm>
        </p:spPr>
        <p:txBody>
          <a:bodyPr>
            <a:noAutofit/>
          </a:bodyPr>
          <a:lstStyle/>
          <a:p>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altLang="ru-RU" sz="1800" dirty="0">
                <a:latin typeface="Times New Roman" panose="02020603050405020304" pitchFamily="18" charset="0"/>
                <a:cs typeface="Times New Roman" panose="02020603050405020304" pitchFamily="18" charset="0"/>
              </a:rPr>
              <a:t>48 </a:t>
            </a:r>
            <a:r>
              <a:rPr lang="ru-RU" altLang="ru-RU" sz="1800" dirty="0" err="1">
                <a:latin typeface="Times New Roman" panose="02020603050405020304" pitchFamily="18" charset="0"/>
                <a:cs typeface="Times New Roman" panose="02020603050405020304" pitchFamily="18" charset="0"/>
              </a:rPr>
              <a:t>оқушы</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халықаралық</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зияткерлік</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байқауларға</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қатысып</a:t>
            </a:r>
            <a:r>
              <a:rPr lang="ru-RU" altLang="ru-RU" sz="1800" dirty="0">
                <a:latin typeface="Times New Roman" panose="02020603050405020304" pitchFamily="18" charset="0"/>
                <a:cs typeface="Times New Roman" panose="02020603050405020304" pitchFamily="18" charset="0"/>
              </a:rPr>
              <a:t> «Кенгуру – лингвист», «</a:t>
            </a:r>
            <a:r>
              <a:rPr lang="en-US" altLang="ru-RU" sz="1800" dirty="0">
                <a:latin typeface="Times New Roman" panose="02020603050405020304" pitchFamily="18" charset="0"/>
                <a:cs typeface="Times New Roman" panose="02020603050405020304" pitchFamily="18" charset="0"/>
              </a:rPr>
              <a:t>British Bulldog</a:t>
            </a:r>
            <a:r>
              <a:rPr lang="ru-RU" altLang="ru-RU" sz="1800" dirty="0">
                <a:latin typeface="Times New Roman" panose="02020603050405020304" pitchFamily="18" charset="0"/>
                <a:cs typeface="Times New Roman" panose="02020603050405020304" pitchFamily="18" charset="0"/>
              </a:rPr>
              <a:t>», «ЧИП», «ПОНИ», «Русский медвежонок», «Кенгуру – математика для всех», </a:t>
            </a:r>
            <a:r>
              <a:rPr lang="ru-RU" altLang="ru-RU" sz="1800" dirty="0" err="1">
                <a:latin typeface="Times New Roman" panose="02020603050405020304" pitchFamily="18" charset="0"/>
                <a:cs typeface="Times New Roman" panose="02020603050405020304" pitchFamily="18" charset="0"/>
              </a:rPr>
              <a:t>жеңімпаз</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дипломдарымен</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және</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қатысушылар</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сертификаттарымен</a:t>
            </a:r>
            <a:r>
              <a:rPr lang="ru-RU" altLang="ru-RU" sz="1800" dirty="0">
                <a:latin typeface="Times New Roman" panose="02020603050405020304" pitchFamily="18" charset="0"/>
                <a:cs typeface="Times New Roman" panose="02020603050405020304" pitchFamily="18" charset="0"/>
              </a:rPr>
              <a:t> </a:t>
            </a:r>
            <a:r>
              <a:rPr lang="ru-RU" altLang="ru-RU" sz="1800" dirty="0" err="1">
                <a:latin typeface="Times New Roman" panose="02020603050405020304" pitchFamily="18" charset="0"/>
                <a:cs typeface="Times New Roman" panose="02020603050405020304" pitchFamily="18" charset="0"/>
              </a:rPr>
              <a:t>марапатталды</a:t>
            </a:r>
            <a:r>
              <a:rPr lang="ru-RU" altLang="ru-RU" sz="1800" dirty="0">
                <a:latin typeface="Times New Roman" panose="02020603050405020304" pitchFamily="18" charset="0"/>
                <a:cs typeface="Times New Roman" panose="02020603050405020304" pitchFamily="18" charset="0"/>
              </a:rPr>
              <a:t>. </a:t>
            </a:r>
            <a:r>
              <a:rPr lang="ru-RU" altLang="ru-RU" sz="1800" dirty="0" smtClean="0">
                <a:latin typeface="Times New Roman" panose="02020603050405020304" pitchFamily="18" charset="0"/>
                <a:cs typeface="Times New Roman" panose="02020603050405020304" pitchFamily="18" charset="0"/>
              </a:rPr>
              <a:t/>
            </a:r>
            <a:br>
              <a:rPr lang="ru-RU" alt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48 </a:t>
            </a:r>
            <a:r>
              <a:rPr lang="ru-RU" sz="1800" dirty="0">
                <a:latin typeface="Times New Roman" panose="02020603050405020304" pitchFamily="18" charset="0"/>
                <a:cs typeface="Times New Roman" panose="02020603050405020304" pitchFamily="18" charset="0"/>
              </a:rPr>
              <a:t>учащихся приняли участие в международных интеллектуальных конкурсах </a:t>
            </a:r>
            <a:r>
              <a:rPr lang="ru-RU" sz="1800" dirty="0" smtClean="0">
                <a:latin typeface="Times New Roman" panose="02020603050405020304" pitchFamily="18" charset="0"/>
                <a:cs typeface="Times New Roman" panose="02020603050405020304" pitchFamily="18" charset="0"/>
              </a:rPr>
              <a:t>«Кенгуру – лингвист», </a:t>
            </a:r>
            <a:r>
              <a:rPr lang="ru-RU"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British Bulldog</a:t>
            </a:r>
            <a:r>
              <a:rPr lang="ru-RU" sz="1800" dirty="0">
                <a:latin typeface="Times New Roman" panose="02020603050405020304" pitchFamily="18" charset="0"/>
                <a:cs typeface="Times New Roman" panose="02020603050405020304" pitchFamily="18" charset="0"/>
              </a:rPr>
              <a:t>», «ЧИП», «ПОНИ», </a:t>
            </a:r>
            <a:r>
              <a:rPr lang="ru-RU" sz="1800" dirty="0" smtClean="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Русский медвежонок</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«Кенгуру – математика для всех», где также были награждены дипломами победителей и сертификатами участников. </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197" y="2673374"/>
            <a:ext cx="3036865" cy="2143326"/>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340" y="2434612"/>
            <a:ext cx="3076649" cy="2620849"/>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1989" y="4128012"/>
            <a:ext cx="3086504" cy="2180928"/>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784" y="4260666"/>
            <a:ext cx="3674556" cy="2758676"/>
          </a:xfrm>
          <a:prstGeom prst="rect">
            <a:avLst/>
          </a:prstGeom>
        </p:spPr>
      </p:pic>
    </p:spTree>
    <p:extLst>
      <p:ext uri="{BB962C8B-B14F-4D97-AF65-F5344CB8AC3E}">
        <p14:creationId xmlns:p14="http://schemas.microsoft.com/office/powerpoint/2010/main" val="2032307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91581" y="446045"/>
            <a:ext cx="4470774" cy="3359592"/>
          </a:xfrm>
        </p:spPr>
      </p:pic>
      <p:sp>
        <p:nvSpPr>
          <p:cNvPr id="4" name="Объект 3"/>
          <p:cNvSpPr>
            <a:spLocks noGrp="1"/>
          </p:cNvSpPr>
          <p:nvPr>
            <p:ph sz="half" idx="2"/>
          </p:nvPr>
        </p:nvSpPr>
        <p:spPr/>
        <p:txBody>
          <a:bodyPr/>
          <a:lstStyle/>
          <a:p>
            <a:endParaRPr lang="ru-RU" dirty="0"/>
          </a:p>
        </p:txBody>
      </p:sp>
      <p:pic>
        <p:nvPicPr>
          <p:cNvPr id="6" name="Объект 4"/>
          <p:cNvPicPr>
            <a:picLocks noChangeAspect="1"/>
          </p:cNvPicPr>
          <p:nvPr/>
        </p:nvPicPr>
        <p:blipFill rotWithShape="1">
          <a:blip r:embed="rId3">
            <a:extLst>
              <a:ext uri="{28A0092B-C50C-407E-A947-70E740481C1C}">
                <a14:useLocalDpi xmlns:a14="http://schemas.microsoft.com/office/drawing/2010/main" val="0"/>
              </a:ext>
            </a:extLst>
          </a:blip>
          <a:srcRect r="2504" b="15857"/>
          <a:stretch/>
        </p:blipFill>
        <p:spPr>
          <a:xfrm>
            <a:off x="6237156" y="566459"/>
            <a:ext cx="4394416" cy="2844444"/>
          </a:xfrm>
          <a:prstGeom prst="rect">
            <a:avLst/>
          </a:prstGeom>
        </p:spPr>
      </p:pic>
      <p:pic>
        <p:nvPicPr>
          <p:cNvPr id="7" name="Объект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746" y="3232109"/>
            <a:ext cx="2851547" cy="3802063"/>
          </a:xfrm>
          <a:prstGeom prst="rect">
            <a:avLst/>
          </a:prstGeom>
        </p:spPr>
      </p:pic>
      <p:pic>
        <p:nvPicPr>
          <p:cNvPr id="9" name="Объект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2172" y="3548063"/>
            <a:ext cx="4413249" cy="3309937"/>
          </a:xfrm>
          <a:prstGeom prst="rect">
            <a:avLst/>
          </a:prstGeom>
        </p:spPr>
      </p:pic>
      <p:pic>
        <p:nvPicPr>
          <p:cNvPr id="10" name="Объект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25" y="3548063"/>
            <a:ext cx="4413249" cy="3309937"/>
          </a:xfrm>
          <a:prstGeom prst="rect">
            <a:avLst/>
          </a:prstGeom>
        </p:spPr>
      </p:pic>
    </p:spTree>
    <p:extLst>
      <p:ext uri="{BB962C8B-B14F-4D97-AF65-F5344CB8AC3E}">
        <p14:creationId xmlns:p14="http://schemas.microsoft.com/office/powerpoint/2010/main" val="2539588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598017" y="-452889"/>
            <a:ext cx="2548390" cy="3397853"/>
          </a:xfrm>
        </p:spPr>
      </p:pic>
      <p:sp>
        <p:nvSpPr>
          <p:cNvPr id="4" name="Объект 3"/>
          <p:cNvSpPr>
            <a:spLocks noGrp="1"/>
          </p:cNvSpPr>
          <p:nvPr>
            <p:ph sz="half" idx="2"/>
          </p:nvPr>
        </p:nvSpPr>
        <p:spPr/>
        <p:txBody>
          <a:bodyPr/>
          <a:lstStyle/>
          <a:p>
            <a:endParaRPr lang="ru-RU"/>
          </a:p>
        </p:txBody>
      </p:sp>
      <p:pic>
        <p:nvPicPr>
          <p:cNvPr id="6" name="Объект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724" y="2342548"/>
            <a:ext cx="2682858" cy="2012144"/>
          </a:xfrm>
          <a:prstGeom prst="rect">
            <a:avLst/>
          </a:prstGeom>
        </p:spPr>
      </p:pic>
      <p:pic>
        <p:nvPicPr>
          <p:cNvPr id="7" name="Объект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285" y="4036510"/>
            <a:ext cx="3510073" cy="2632555"/>
          </a:xfrm>
          <a:prstGeom prst="rect">
            <a:avLst/>
          </a:prstGeom>
        </p:spPr>
      </p:pic>
      <p:pic>
        <p:nvPicPr>
          <p:cNvPr id="8" name="Объект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7166" y="4333273"/>
            <a:ext cx="3213335" cy="2410001"/>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9847" y="0"/>
            <a:ext cx="3268273" cy="2451205"/>
          </a:xfrm>
          <a:prstGeom prst="rect">
            <a:avLst/>
          </a:prstGeom>
        </p:spPr>
      </p:pic>
      <p:pic>
        <p:nvPicPr>
          <p:cNvPr id="11" name="Объект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410" y="278964"/>
            <a:ext cx="3483055" cy="2315861"/>
          </a:xfrm>
          <a:prstGeom prst="rect">
            <a:avLst/>
          </a:prstGeom>
        </p:spPr>
      </p:pic>
      <p:pic>
        <p:nvPicPr>
          <p:cNvPr id="10" name="Объект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4310" y="3992878"/>
            <a:ext cx="4040806" cy="2686706"/>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0301" y="346265"/>
            <a:ext cx="2706517" cy="1799546"/>
          </a:xfrm>
          <a:prstGeom prst="rect">
            <a:avLst/>
          </a:prstGeom>
        </p:spPr>
      </p:pic>
      <p:pic>
        <p:nvPicPr>
          <p:cNvPr id="13" name="Объект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10" y="2362607"/>
            <a:ext cx="2805169" cy="2103877"/>
          </a:xfrm>
          <a:prstGeom prst="rect">
            <a:avLst/>
          </a:prstGeom>
        </p:spPr>
      </p:pic>
      <p:pic>
        <p:nvPicPr>
          <p:cNvPr id="14" name="Объект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0409" y="2276458"/>
            <a:ext cx="3047315" cy="2285487"/>
          </a:xfrm>
          <a:prstGeom prst="rect">
            <a:avLst/>
          </a:prstGeom>
        </p:spPr>
      </p:pic>
      <p:pic>
        <p:nvPicPr>
          <p:cNvPr id="15" name="Рисунок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37604" y="2304729"/>
            <a:ext cx="3009621" cy="2257216"/>
          </a:xfrm>
          <a:prstGeom prst="rect">
            <a:avLst/>
          </a:prstGeom>
        </p:spPr>
      </p:pic>
    </p:spTree>
    <p:extLst>
      <p:ext uri="{BB962C8B-B14F-4D97-AF65-F5344CB8AC3E}">
        <p14:creationId xmlns:p14="http://schemas.microsoft.com/office/powerpoint/2010/main" val="2813764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93183"/>
            <a:ext cx="9853917" cy="3296991"/>
          </a:xfrm>
        </p:spPr>
        <p:txBody>
          <a:bodyPr>
            <a:noAutofit/>
          </a:bodyPr>
          <a:lstStyle/>
          <a:p>
            <a:r>
              <a:rPr lang="ru-RU" altLang="ru-RU" sz="3600" dirty="0">
                <a:latin typeface="Times New Roman" panose="02020603050405020304" pitchFamily="18" charset="0"/>
                <a:cs typeface="Times New Roman" panose="02020603050405020304" pitchFamily="18" charset="0"/>
              </a:rPr>
              <a:t>«</a:t>
            </a:r>
            <a:r>
              <a:rPr lang="ru-RU" altLang="ru-RU" sz="3600" dirty="0" err="1">
                <a:latin typeface="Times New Roman" panose="02020603050405020304" pitchFamily="18" charset="0"/>
                <a:cs typeface="Times New Roman" panose="02020603050405020304" pitchFamily="18" charset="0"/>
              </a:rPr>
              <a:t>Есіл</a:t>
            </a: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ауданының</a:t>
            </a: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білім</a:t>
            </a:r>
            <a:r>
              <a:rPr lang="ru-RU" altLang="ru-RU" sz="3600" dirty="0">
                <a:latin typeface="Times New Roman" panose="02020603050405020304" pitchFamily="18" charset="0"/>
                <a:cs typeface="Times New Roman" panose="02020603050405020304" pitchFamily="18" charset="0"/>
              </a:rPr>
              <a:t> беру </a:t>
            </a:r>
            <a:r>
              <a:rPr lang="ru-RU" altLang="ru-RU" sz="3600" dirty="0" err="1">
                <a:latin typeface="Times New Roman" panose="02020603050405020304" pitchFamily="18" charset="0"/>
                <a:cs typeface="Times New Roman" panose="02020603050405020304" pitchFamily="18" charset="0"/>
              </a:rPr>
              <a:t>бөлімінің</a:t>
            </a:r>
            <a:r>
              <a:rPr lang="ru-RU" altLang="ru-RU" sz="3600" dirty="0">
                <a:latin typeface="Times New Roman" panose="02020603050405020304" pitchFamily="18" charset="0"/>
                <a:cs typeface="Times New Roman" panose="02020603050405020304" pitchFamily="18" charset="0"/>
              </a:rPr>
              <a:t> Ковыльный орта </a:t>
            </a:r>
            <a:r>
              <a:rPr lang="ru-RU" altLang="ru-RU" sz="3600" dirty="0" err="1">
                <a:latin typeface="Times New Roman" panose="02020603050405020304" pitchFamily="18" charset="0"/>
                <a:cs typeface="Times New Roman" panose="02020603050405020304" pitchFamily="18" charset="0"/>
              </a:rPr>
              <a:t>мектебі</a:t>
            </a:r>
            <a:r>
              <a:rPr lang="ru-RU" altLang="ru-RU" sz="3600" dirty="0">
                <a:latin typeface="Times New Roman" panose="02020603050405020304" pitchFamily="18" charset="0"/>
                <a:cs typeface="Times New Roman" panose="02020603050405020304" pitchFamily="18" charset="0"/>
              </a:rPr>
              <a:t>» КММ</a:t>
            </a:r>
            <a:br>
              <a:rPr lang="ru-RU" altLang="ru-RU" sz="3600" dirty="0">
                <a:latin typeface="Times New Roman" panose="02020603050405020304" pitchFamily="18" charset="0"/>
                <a:cs typeface="Times New Roman" panose="02020603050405020304" pitchFamily="18" charset="0"/>
              </a:rPr>
            </a:br>
            <a:r>
              <a:rPr lang="ru-RU" altLang="ru-RU" sz="3600" dirty="0">
                <a:latin typeface="Times New Roman" panose="02020603050405020304" pitchFamily="18" charset="0"/>
                <a:cs typeface="Times New Roman" panose="02020603050405020304" pitchFamily="18" charset="0"/>
              </a:rPr>
              <a:t> 1967 </a:t>
            </a:r>
            <a:r>
              <a:rPr lang="ru-RU" altLang="ru-RU" sz="3600" dirty="0" err="1">
                <a:latin typeface="Times New Roman" panose="02020603050405020304" pitchFamily="18" charset="0"/>
                <a:cs typeface="Times New Roman" panose="02020603050405020304" pitchFamily="18" charset="0"/>
              </a:rPr>
              <a:t>жылдан</a:t>
            </a: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бастап</a:t>
            </a: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жұмыс</a:t>
            </a: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істейді</a:t>
            </a:r>
            <a:r>
              <a:rPr lang="ru-RU" altLang="ru-RU" sz="3600" dirty="0">
                <a:latin typeface="Times New Roman" panose="02020603050405020304" pitchFamily="18" charset="0"/>
                <a:cs typeface="Times New Roman" panose="02020603050405020304" pitchFamily="18" charset="0"/>
              </a:rPr>
              <a:t>.</a:t>
            </a:r>
            <a:r>
              <a:rPr lang="en-US" altLang="ru-RU" sz="3600" dirty="0">
                <a:latin typeface="Times New Roman" panose="02020603050405020304" pitchFamily="18" charset="0"/>
                <a:cs typeface="Times New Roman" panose="02020603050405020304" pitchFamily="18" charset="0"/>
              </a:rPr>
              <a:t/>
            </a:r>
            <a:br>
              <a:rPr lang="en-US" altLang="ru-RU" sz="3600" dirty="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КГУ </a:t>
            </a:r>
            <a:r>
              <a:rPr lang="ru-RU" sz="3600" dirty="0">
                <a:latin typeface="Times New Roman" panose="02020603050405020304" pitchFamily="18" charset="0"/>
                <a:cs typeface="Times New Roman" panose="02020603050405020304" pitchFamily="18" charset="0"/>
              </a:rPr>
              <a:t>«Ковыльненская средняя школа отдела образования Есильского района функционирует с 1967 года.</a:t>
            </a: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7296" y="3586654"/>
            <a:ext cx="4980846" cy="3138689"/>
          </a:xfrm>
        </p:spPr>
      </p:pic>
    </p:spTree>
    <p:extLst>
      <p:ext uri="{BB962C8B-B14F-4D97-AF65-F5344CB8AC3E}">
        <p14:creationId xmlns:p14="http://schemas.microsoft.com/office/powerpoint/2010/main" val="801352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2718771"/>
            <a:ext cx="5518973" cy="4139230"/>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18973" y="2002664"/>
            <a:ext cx="6473780" cy="4855336"/>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77" y="59845"/>
            <a:ext cx="4603821" cy="3452866"/>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9482" y="108805"/>
            <a:ext cx="4473262" cy="3354947"/>
          </a:xfrm>
          <a:prstGeom prst="rect">
            <a:avLst/>
          </a:prstGeom>
        </p:spPr>
      </p:pic>
    </p:spTree>
    <p:extLst>
      <p:ext uri="{BB962C8B-B14F-4D97-AF65-F5344CB8AC3E}">
        <p14:creationId xmlns:p14="http://schemas.microsoft.com/office/powerpoint/2010/main" val="1736425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308275406"/>
              </p:ext>
            </p:extLst>
          </p:nvPr>
        </p:nvGraphicFramePr>
        <p:xfrm>
          <a:off x="721217" y="1545464"/>
          <a:ext cx="10689465" cy="3532247"/>
        </p:xfrm>
        <a:graphic>
          <a:graphicData uri="http://schemas.openxmlformats.org/drawingml/2006/table">
            <a:tbl>
              <a:tblPr firstRow="1" firstCol="1" bandRow="1">
                <a:tableStyleId>{5C22544A-7EE6-4342-B048-85BDC9FD1C3A}</a:tableStyleId>
              </a:tblPr>
              <a:tblGrid>
                <a:gridCol w="1712890"/>
                <a:gridCol w="1287887"/>
                <a:gridCol w="1828800"/>
                <a:gridCol w="1349921"/>
                <a:gridCol w="1455515"/>
                <a:gridCol w="1527226"/>
                <a:gridCol w="1527226"/>
              </a:tblGrid>
              <a:tr h="1034603">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kk-KZ" altLang="ru-RU" sz="2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барлық педагогтар</a:t>
                      </a:r>
                      <a:endParaRPr kumimoji="0" lang="ru-RU" altLang="ru-RU" sz="2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endParaRPr>
                    </a:p>
                    <a:p>
                      <a:pPr algn="ctr">
                        <a:spcAft>
                          <a:spcPts val="0"/>
                        </a:spcAft>
                      </a:pPr>
                      <a:r>
                        <a:rPr lang="ru-RU" sz="2400" dirty="0" smtClean="0">
                          <a:effectLst/>
                          <a:latin typeface="Times New Roman" panose="02020603050405020304" pitchFamily="18" charset="0"/>
                          <a:cs typeface="Times New Roman" panose="02020603050405020304" pitchFamily="18" charset="0"/>
                        </a:rPr>
                        <a:t>всего </a:t>
                      </a:r>
                      <a:r>
                        <a:rPr lang="ru-RU" sz="2400" dirty="0">
                          <a:effectLst/>
                          <a:latin typeface="Times New Roman" panose="02020603050405020304" pitchFamily="18" charset="0"/>
                          <a:cs typeface="Times New Roman" panose="02020603050405020304" pitchFamily="18" charset="0"/>
                        </a:rPr>
                        <a:t>педагогов</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altLang="ru-RU" sz="2400" b="1" i="0" u="none" strike="noStrike" cap="none" normalizeH="0" baseline="0" dirty="0" err="1" smtClean="0">
                          <a:ln>
                            <a:noFill/>
                          </a:ln>
                          <a:solidFill>
                            <a:srgbClr val="FFFFFF"/>
                          </a:solidFill>
                          <a:effectLst/>
                          <a:latin typeface="Times New Roman" panose="02020603050405020304" pitchFamily="18" charset="0"/>
                          <a:cs typeface="Times New Roman" panose="02020603050405020304" pitchFamily="18" charset="0"/>
                        </a:rPr>
                        <a:t>олардың</a:t>
                      </a:r>
                      <a:r>
                        <a:rPr kumimoji="0" lang="ru-RU" altLang="ru-RU" sz="2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 </a:t>
                      </a:r>
                      <a:r>
                        <a:rPr kumimoji="0" lang="ru-RU" altLang="ru-RU" sz="2400" b="1" i="0" u="none" strike="noStrike" cap="none" normalizeH="0" baseline="0" dirty="0" err="1" smtClean="0">
                          <a:ln>
                            <a:noFill/>
                          </a:ln>
                          <a:solidFill>
                            <a:srgbClr val="FFFFFF"/>
                          </a:solidFill>
                          <a:effectLst/>
                          <a:latin typeface="Times New Roman" panose="02020603050405020304" pitchFamily="18" charset="0"/>
                          <a:cs typeface="Times New Roman" panose="02020603050405020304" pitchFamily="18" charset="0"/>
                        </a:rPr>
                        <a:t>ішінде</a:t>
                      </a:r>
                      <a:r>
                        <a:rPr kumimoji="0" lang="ru-RU" altLang="ru-RU" sz="2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 </a:t>
                      </a:r>
                      <a:r>
                        <a:rPr kumimoji="0" lang="ru-RU" altLang="ru-RU" sz="2400" b="1" i="0" u="none" strike="noStrike" cap="none" normalizeH="0" baseline="0" dirty="0" err="1" smtClean="0">
                          <a:ln>
                            <a:noFill/>
                          </a:ln>
                          <a:solidFill>
                            <a:srgbClr val="FFFFFF"/>
                          </a:solidFill>
                          <a:effectLst/>
                          <a:latin typeface="Times New Roman" panose="02020603050405020304" pitchFamily="18" charset="0"/>
                          <a:cs typeface="Times New Roman" panose="02020603050405020304" pitchFamily="18" charset="0"/>
                        </a:rPr>
                        <a:t>білім</a:t>
                      </a:r>
                      <a:r>
                        <a:rPr kumimoji="0" lang="ru-RU" altLang="ru-RU" sz="2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 </a:t>
                      </a:r>
                      <a:r>
                        <a:rPr kumimoji="0" lang="ru-RU" altLang="ru-RU" sz="2400" b="1" i="0" u="none" strike="noStrike" cap="none" normalizeH="0" baseline="0" dirty="0" err="1" smtClean="0">
                          <a:ln>
                            <a:noFill/>
                          </a:ln>
                          <a:solidFill>
                            <a:srgbClr val="FFFFFF"/>
                          </a:solidFill>
                          <a:effectLst/>
                          <a:latin typeface="Times New Roman" panose="02020603050405020304" pitchFamily="18" charset="0"/>
                          <a:cs typeface="Times New Roman" panose="02020603050405020304" pitchFamily="18" charset="0"/>
                        </a:rPr>
                        <a:t>бойынша</a:t>
                      </a:r>
                      <a:endParaRPr kumimoji="0" lang="ru-RU" altLang="ru-RU" sz="2400" b="1" i="0" u="none" strike="noStrike" cap="none" normalizeH="0" baseline="0" dirty="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2400" dirty="0" smtClean="0">
                          <a:effectLst/>
                          <a:latin typeface="Times New Roman" panose="02020603050405020304" pitchFamily="18" charset="0"/>
                          <a:cs typeface="Times New Roman" panose="02020603050405020304" pitchFamily="18" charset="0"/>
                        </a:rPr>
                        <a:t>из </a:t>
                      </a:r>
                      <a:r>
                        <a:rPr lang="ru-RU" sz="2400" dirty="0">
                          <a:effectLst/>
                          <a:latin typeface="Times New Roman" panose="02020603050405020304" pitchFamily="18" charset="0"/>
                          <a:cs typeface="Times New Roman" panose="02020603050405020304" pitchFamily="18" charset="0"/>
                        </a:rPr>
                        <a:t>них, по образованию</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altLang="ru-RU" sz="2400" b="1" i="0" u="none" strike="noStrike" cap="none" normalizeH="0" baseline="0" dirty="0" err="1" smtClean="0">
                          <a:ln>
                            <a:noFill/>
                          </a:ln>
                          <a:solidFill>
                            <a:srgbClr val="FFFFFF"/>
                          </a:solidFill>
                          <a:effectLst/>
                          <a:latin typeface="Times New Roman" panose="02020603050405020304" pitchFamily="18" charset="0"/>
                          <a:cs typeface="Times New Roman" panose="02020603050405020304" pitchFamily="18" charset="0"/>
                        </a:rPr>
                        <a:t>олардың</a:t>
                      </a:r>
                      <a:r>
                        <a:rPr kumimoji="0" lang="ru-RU" altLang="ru-RU" sz="2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 </a:t>
                      </a:r>
                      <a:r>
                        <a:rPr kumimoji="0" lang="ru-RU" altLang="ru-RU" sz="2400" b="1" i="0" u="none" strike="noStrike" cap="none" normalizeH="0" baseline="0" dirty="0" err="1" smtClean="0">
                          <a:ln>
                            <a:noFill/>
                          </a:ln>
                          <a:solidFill>
                            <a:srgbClr val="FFFFFF"/>
                          </a:solidFill>
                          <a:effectLst/>
                          <a:latin typeface="Times New Roman" panose="02020603050405020304" pitchFamily="18" charset="0"/>
                          <a:cs typeface="Times New Roman" panose="02020603050405020304" pitchFamily="18" charset="0"/>
                        </a:rPr>
                        <a:t>ішінде</a:t>
                      </a:r>
                      <a:r>
                        <a:rPr kumimoji="0" lang="ru-RU" altLang="ru-RU" sz="2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 </a:t>
                      </a:r>
                      <a:r>
                        <a:rPr kumimoji="0" lang="ru-RU" altLang="ru-RU" sz="2400" b="1" i="0" u="none" strike="noStrike" cap="none" normalizeH="0" baseline="0" dirty="0" err="1" smtClean="0">
                          <a:ln>
                            <a:noFill/>
                          </a:ln>
                          <a:solidFill>
                            <a:srgbClr val="FFFFFF"/>
                          </a:solidFill>
                          <a:effectLst/>
                          <a:latin typeface="Times New Roman" panose="02020603050405020304" pitchFamily="18" charset="0"/>
                          <a:cs typeface="Times New Roman" panose="02020603050405020304" pitchFamily="18" charset="0"/>
                        </a:rPr>
                        <a:t>санат</a:t>
                      </a:r>
                      <a:r>
                        <a:rPr kumimoji="0" lang="ru-RU" altLang="ru-RU" sz="2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 </a:t>
                      </a:r>
                      <a:r>
                        <a:rPr kumimoji="0" lang="ru-RU" altLang="ru-RU" sz="2400" b="1" i="0" u="none" strike="noStrike" cap="none" normalizeH="0" baseline="0" dirty="0" err="1" smtClean="0">
                          <a:ln>
                            <a:noFill/>
                          </a:ln>
                          <a:solidFill>
                            <a:srgbClr val="FFFFFF"/>
                          </a:solidFill>
                          <a:effectLst/>
                          <a:latin typeface="Times New Roman" panose="02020603050405020304" pitchFamily="18" charset="0"/>
                          <a:cs typeface="Times New Roman" panose="02020603050405020304" pitchFamily="18" charset="0"/>
                        </a:rPr>
                        <a:t>бойынша</a:t>
                      </a:r>
                      <a:r>
                        <a:rPr kumimoji="0" lang="ru-RU" altLang="ru-RU" sz="2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 </a:t>
                      </a:r>
                      <a:endParaRPr kumimoji="0" lang="ru-RU" altLang="ru-RU" sz="2400" b="1" i="0" u="none" strike="noStrike" cap="none" normalizeH="0" baseline="0" dirty="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sz="2400" dirty="0" smtClean="0">
                          <a:effectLst/>
                          <a:latin typeface="Times New Roman" panose="02020603050405020304" pitchFamily="18" charset="0"/>
                          <a:cs typeface="Times New Roman" panose="02020603050405020304" pitchFamily="18" charset="0"/>
                        </a:rPr>
                        <a:t>из </a:t>
                      </a:r>
                      <a:r>
                        <a:rPr lang="ru-RU" sz="2400" dirty="0">
                          <a:effectLst/>
                          <a:latin typeface="Times New Roman" panose="02020603050405020304" pitchFamily="18" charset="0"/>
                          <a:cs typeface="Times New Roman" panose="02020603050405020304" pitchFamily="18" charset="0"/>
                        </a:rPr>
                        <a:t>них по категориям</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r>
              <a:tr h="1551905">
                <a:tc vMerge="1">
                  <a:txBody>
                    <a:bodyPr/>
                    <a:lstStyle/>
                    <a:p>
                      <a:endParaRPr lang="ru-RU"/>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kk-KZ"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жоғары</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a:spcAft>
                          <a:spcPts val="0"/>
                        </a:spcAft>
                      </a:pPr>
                      <a:r>
                        <a:rPr lang="ru-RU" sz="2400" dirty="0" smtClean="0">
                          <a:effectLst/>
                          <a:latin typeface="Times New Roman" panose="02020603050405020304" pitchFamily="18" charset="0"/>
                          <a:cs typeface="Times New Roman" panose="02020603050405020304" pitchFamily="18" charset="0"/>
                        </a:rPr>
                        <a:t>высшее</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орта-</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арнаулы</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a:spcAft>
                          <a:spcPts val="0"/>
                        </a:spcAft>
                      </a:pPr>
                      <a:r>
                        <a:rPr lang="ru-RU" sz="2400" dirty="0" smtClean="0">
                          <a:effectLst/>
                          <a:latin typeface="Times New Roman" panose="02020603050405020304" pitchFamily="18" charset="0"/>
                          <a:cs typeface="Times New Roman" panose="02020603050405020304" pitchFamily="18" charset="0"/>
                        </a:rPr>
                        <a:t>средне-специальное </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kk-KZ"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жоғарғы</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a:spcAft>
                          <a:spcPts val="0"/>
                        </a:spcAft>
                      </a:pPr>
                      <a:r>
                        <a:rPr lang="ru-RU" sz="2400" dirty="0" smtClean="0">
                          <a:effectLst/>
                          <a:latin typeface="Times New Roman" panose="02020603050405020304" pitchFamily="18" charset="0"/>
                          <a:cs typeface="Times New Roman" panose="02020603050405020304" pitchFamily="18" charset="0"/>
                        </a:rPr>
                        <a:t>высшая</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kk-KZ"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бірінші</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a:spcAft>
                          <a:spcPts val="0"/>
                        </a:spcAft>
                      </a:pPr>
                      <a:r>
                        <a:rPr lang="ru-RU" sz="2400" dirty="0" smtClean="0">
                          <a:effectLst/>
                          <a:latin typeface="Times New Roman" panose="02020603050405020304" pitchFamily="18" charset="0"/>
                          <a:cs typeface="Times New Roman" panose="02020603050405020304" pitchFamily="18" charset="0"/>
                        </a:rPr>
                        <a:t>первая</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kk-KZ"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екінші</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a:spcAft>
                          <a:spcPts val="0"/>
                        </a:spcAft>
                      </a:pPr>
                      <a:r>
                        <a:rPr lang="ru-RU" sz="2400" dirty="0" smtClean="0">
                          <a:effectLst/>
                          <a:latin typeface="Times New Roman" panose="02020603050405020304" pitchFamily="18" charset="0"/>
                          <a:cs typeface="Times New Roman" panose="02020603050405020304" pitchFamily="18" charset="0"/>
                        </a:rPr>
                        <a:t>вторая</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kk-KZ"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санаты жоқ</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a:spcAft>
                          <a:spcPts val="0"/>
                        </a:spcAft>
                      </a:pPr>
                      <a:r>
                        <a:rPr lang="ru-RU" sz="2400" dirty="0" smtClean="0">
                          <a:effectLst/>
                          <a:latin typeface="Times New Roman" panose="02020603050405020304" pitchFamily="18" charset="0"/>
                          <a:cs typeface="Times New Roman" panose="02020603050405020304" pitchFamily="18" charset="0"/>
                        </a:rPr>
                        <a:t>без </a:t>
                      </a:r>
                      <a:r>
                        <a:rPr lang="ru-RU" sz="2400" dirty="0">
                          <a:effectLst/>
                          <a:latin typeface="Times New Roman" panose="02020603050405020304" pitchFamily="18" charset="0"/>
                          <a:cs typeface="Times New Roman" panose="02020603050405020304" pitchFamily="18" charset="0"/>
                        </a:rPr>
                        <a:t>категории</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17302">
                <a:tc>
                  <a:txBody>
                    <a:bodyPr/>
                    <a:lstStyle/>
                    <a:p>
                      <a:pPr algn="ctr">
                        <a:spcAft>
                          <a:spcPts val="0"/>
                        </a:spcAft>
                      </a:pPr>
                      <a:r>
                        <a:rPr lang="ru-RU" sz="2400" dirty="0" smtClean="0">
                          <a:effectLst/>
                          <a:latin typeface="Times New Roman" panose="02020603050405020304" pitchFamily="18" charset="0"/>
                          <a:cs typeface="Times New Roman" panose="02020603050405020304" pitchFamily="18" charset="0"/>
                        </a:rPr>
                        <a:t>18</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400" dirty="0" smtClean="0">
                          <a:effectLst/>
                          <a:latin typeface="Times New Roman" panose="02020603050405020304" pitchFamily="18" charset="0"/>
                          <a:cs typeface="Times New Roman" panose="02020603050405020304" pitchFamily="18" charset="0"/>
                        </a:rPr>
                        <a:t>15</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400" dirty="0" smtClean="0">
                          <a:effectLst/>
                          <a:latin typeface="Times New Roman" panose="02020603050405020304" pitchFamily="18" charset="0"/>
                          <a:cs typeface="Times New Roman" panose="02020603050405020304" pitchFamily="18" charset="0"/>
                        </a:rPr>
                        <a:t>3</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400" dirty="0">
                          <a:effectLst/>
                          <a:latin typeface="Times New Roman" panose="02020603050405020304" pitchFamily="18" charset="0"/>
                          <a:cs typeface="Times New Roman" panose="02020603050405020304" pitchFamily="18" charset="0"/>
                        </a:rPr>
                        <a:t>3</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400" dirty="0" smtClean="0">
                          <a:effectLst/>
                          <a:latin typeface="Times New Roman" panose="02020603050405020304" pitchFamily="18" charset="0"/>
                          <a:cs typeface="Times New Roman" panose="02020603050405020304" pitchFamily="18" charset="0"/>
                        </a:rPr>
                        <a:t>8</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400" dirty="0" smtClean="0">
                          <a:effectLst/>
                          <a:latin typeface="Times New Roman" panose="02020603050405020304" pitchFamily="18" charset="0"/>
                          <a:cs typeface="Times New Roman" panose="02020603050405020304" pitchFamily="18" charset="0"/>
                        </a:rPr>
                        <a:t>4</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400" dirty="0" smtClean="0">
                          <a:effectLst/>
                          <a:latin typeface="Times New Roman" panose="02020603050405020304" pitchFamily="18" charset="0"/>
                          <a:cs typeface="Times New Roman" panose="02020603050405020304" pitchFamily="18" charset="0"/>
                        </a:rPr>
                        <a:t>3</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angle 1"/>
          <p:cNvSpPr>
            <a:spLocks noGrp="1" noChangeArrowheads="1"/>
          </p:cNvSpPr>
          <p:nvPr>
            <p:ph type="title"/>
          </p:nvPr>
        </p:nvSpPr>
        <p:spPr bwMode="auto">
          <a:xfrm>
            <a:off x="934794" y="371403"/>
            <a:ext cx="1100275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l" defTabSz="914400" eaLnBrk="0" fontAlgn="base" hangingPunct="0">
              <a:spcAft>
                <a:spcPct val="0"/>
              </a:spcAft>
            </a:pPr>
            <a:r>
              <a:rPr lang="ru-RU" altLang="ru-RU" sz="2800" dirty="0" err="1">
                <a:solidFill>
                  <a:schemeClr val="tx1"/>
                </a:solidFill>
                <a:latin typeface="Times New Roman" panose="02020603050405020304" pitchFamily="18" charset="0"/>
                <a:cs typeface="Times New Roman" panose="02020603050405020304" pitchFamily="18" charset="0"/>
              </a:rPr>
              <a:t>Оқу</a:t>
            </a:r>
            <a:r>
              <a:rPr lang="ru-RU" altLang="ru-RU"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a:t>
            </a:r>
            <a:r>
              <a:rPr lang="ru-RU" altLang="ru-RU" sz="2800" dirty="0" err="1">
                <a:solidFill>
                  <a:schemeClr val="tx1"/>
                </a:solidFill>
                <a:latin typeface="Times New Roman" panose="02020603050405020304" pitchFamily="18" charset="0"/>
                <a:cs typeface="Times New Roman" panose="02020603050405020304" pitchFamily="18" charset="0"/>
              </a:rPr>
              <a:t>тәрбие</a:t>
            </a:r>
            <a:r>
              <a:rPr lang="ru-RU" altLang="ru-RU" sz="2800" dirty="0">
                <a:solidFill>
                  <a:schemeClr val="tx1"/>
                </a:solidFill>
                <a:latin typeface="Times New Roman" panose="02020603050405020304" pitchFamily="18" charset="0"/>
                <a:cs typeface="Times New Roman" panose="02020603050405020304" pitchFamily="18" charset="0"/>
              </a:rPr>
              <a:t> </a:t>
            </a:r>
            <a:r>
              <a:rPr lang="ru-RU" altLang="ru-RU" sz="2800" dirty="0" err="1">
                <a:solidFill>
                  <a:schemeClr val="tx1"/>
                </a:solidFill>
                <a:latin typeface="Times New Roman" panose="02020603050405020304" pitchFamily="18" charset="0"/>
                <a:cs typeface="Times New Roman" panose="02020603050405020304" pitchFamily="18" charset="0"/>
              </a:rPr>
              <a:t>үдерісін</a:t>
            </a:r>
            <a:r>
              <a:rPr lang="ru-RU" altLang="ru-RU" sz="2800" dirty="0">
                <a:solidFill>
                  <a:schemeClr val="tx1"/>
                </a:solidFill>
                <a:latin typeface="Times New Roman" panose="02020603050405020304" pitchFamily="18" charset="0"/>
                <a:cs typeface="Times New Roman" panose="02020603050405020304" pitchFamily="18" charset="0"/>
              </a:rPr>
              <a:t> </a:t>
            </a:r>
            <a:r>
              <a:rPr lang="ru-RU" altLang="ru-RU" sz="2800" dirty="0">
                <a:solidFill>
                  <a:schemeClr val="tx1"/>
                </a:solidFill>
                <a:latin typeface="Times New Roman" panose="02020603050405020304" pitchFamily="18" charset="0"/>
              </a:rPr>
              <a:t> </a:t>
            </a:r>
            <a:r>
              <a:rPr lang="ru-RU" altLang="ru-RU" sz="2800" dirty="0" smtClean="0">
                <a:solidFill>
                  <a:schemeClr val="tx1"/>
                </a:solidFill>
                <a:latin typeface="Times New Roman" panose="02020603050405020304" pitchFamily="18" charset="0"/>
              </a:rPr>
              <a:t>18 </a:t>
            </a:r>
            <a:r>
              <a:rPr lang="ru-RU" altLang="ru-RU" sz="2800" dirty="0">
                <a:solidFill>
                  <a:schemeClr val="tx1"/>
                </a:solidFill>
                <a:latin typeface="Times New Roman" panose="02020603050405020304" pitchFamily="18" charset="0"/>
              </a:rPr>
              <a:t>педагог</a:t>
            </a:r>
            <a:r>
              <a:rPr lang="ru-RU" altLang="ru-RU" sz="2800" dirty="0">
                <a:solidFill>
                  <a:schemeClr val="tx1"/>
                </a:solidFill>
                <a:latin typeface="Times New Roman" panose="02020603050405020304" pitchFamily="18" charset="0"/>
                <a:cs typeface="Times New Roman" panose="02020603050405020304" pitchFamily="18" charset="0"/>
              </a:rPr>
              <a:t> </a:t>
            </a:r>
            <a:r>
              <a:rPr lang="ru-RU" altLang="ru-RU" sz="2800" dirty="0" err="1">
                <a:solidFill>
                  <a:schemeClr val="tx1"/>
                </a:solidFill>
                <a:latin typeface="Times New Roman" panose="02020603050405020304" pitchFamily="18" charset="0"/>
                <a:cs typeface="Times New Roman" panose="02020603050405020304" pitchFamily="18" charset="0"/>
              </a:rPr>
              <a:t>жүзеге</a:t>
            </a:r>
            <a:r>
              <a:rPr lang="ru-RU" altLang="ru-RU" sz="2800" dirty="0">
                <a:solidFill>
                  <a:schemeClr val="tx1"/>
                </a:solidFill>
                <a:latin typeface="Times New Roman" panose="02020603050405020304" pitchFamily="18" charset="0"/>
                <a:cs typeface="Times New Roman" panose="02020603050405020304" pitchFamily="18" charset="0"/>
              </a:rPr>
              <a:t> </a:t>
            </a:r>
            <a:r>
              <a:rPr lang="ru-RU" altLang="ru-RU" sz="2800" dirty="0" err="1">
                <a:solidFill>
                  <a:schemeClr val="tx1"/>
                </a:solidFill>
                <a:latin typeface="Times New Roman" panose="02020603050405020304" pitchFamily="18" charset="0"/>
                <a:cs typeface="Times New Roman" panose="02020603050405020304" pitchFamily="18" charset="0"/>
              </a:rPr>
              <a:t>асырады</a:t>
            </a:r>
            <a:r>
              <a:rPr lang="ru-RU" altLang="ru-RU" sz="2800" dirty="0">
                <a:solidFill>
                  <a:schemeClr val="tx1"/>
                </a:solidFill>
                <a:latin typeface="Times New Roman" panose="02020603050405020304" pitchFamily="18" charset="0"/>
              </a:rPr>
              <a:t>, </a:t>
            </a:r>
            <a:r>
              <a:rPr lang="ru-RU" altLang="ru-RU" sz="2800" dirty="0" err="1">
                <a:solidFill>
                  <a:schemeClr val="tx1"/>
                </a:solidFill>
                <a:latin typeface="Times New Roman" panose="02020603050405020304" pitchFamily="18" charset="0"/>
                <a:cs typeface="Times New Roman" panose="02020603050405020304" pitchFamily="18" charset="0"/>
              </a:rPr>
              <a:t>олардың</a:t>
            </a:r>
            <a:r>
              <a:rPr lang="ru-RU" altLang="ru-RU" sz="2800" dirty="0">
                <a:solidFill>
                  <a:schemeClr val="tx1"/>
                </a:solidFill>
                <a:latin typeface="Times New Roman" panose="02020603050405020304" pitchFamily="18" charset="0"/>
                <a:cs typeface="Times New Roman" panose="02020603050405020304" pitchFamily="18" charset="0"/>
              </a:rPr>
              <a:t> </a:t>
            </a:r>
            <a:r>
              <a:rPr lang="ru-RU" altLang="ru-RU" sz="2800" dirty="0" err="1" smtClean="0">
                <a:solidFill>
                  <a:schemeClr val="tx1"/>
                </a:solidFill>
                <a:latin typeface="Times New Roman" panose="02020603050405020304" pitchFamily="18" charset="0"/>
                <a:cs typeface="Times New Roman" panose="02020603050405020304" pitchFamily="18" charset="0"/>
              </a:rPr>
              <a:t>ішінде</a:t>
            </a:r>
            <a:r>
              <a:rPr lang="ru-RU" altLang="ru-RU" sz="2800" dirty="0" smtClean="0">
                <a:solidFill>
                  <a:schemeClr val="tx1"/>
                </a:solidFill>
                <a:latin typeface="Times New Roman" panose="02020603050405020304" pitchFamily="18" charset="0"/>
                <a:cs typeface="Times New Roman" panose="02020603050405020304" pitchFamily="18" charset="0"/>
              </a:rPr>
              <a:t>:</a:t>
            </a:r>
            <a:r>
              <a:rPr lang="en-US" altLang="ru-RU" sz="2800" dirty="0" smtClean="0">
                <a:solidFill>
                  <a:schemeClr val="tx1"/>
                </a:solidFill>
                <a:latin typeface="Times New Roman" panose="02020603050405020304" pitchFamily="18" charset="0"/>
                <a:cs typeface="Times New Roman" panose="02020603050405020304" pitchFamily="18" charset="0"/>
              </a:rPr>
              <a:t/>
            </a:r>
            <a:br>
              <a:rPr lang="en-US" altLang="ru-RU" sz="2800" dirty="0" smtClean="0">
                <a:solidFill>
                  <a:schemeClr val="tx1"/>
                </a:solidFill>
                <a:latin typeface="Times New Roman" panose="02020603050405020304" pitchFamily="18" charset="0"/>
                <a:cs typeface="Times New Roman" panose="02020603050405020304" pitchFamily="18" charset="0"/>
              </a:rPr>
            </a:br>
            <a:r>
              <a:rPr kumimoji="0" lang="ru-RU" altLang="ru-RU"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Учебно</a:t>
            </a:r>
            <a:r>
              <a:rPr kumimoji="0" lang="ru-RU" altLang="ru-RU"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воспитательный процесс осуществляет 18 педагогов, из них:</a:t>
            </a:r>
            <a:endParaRPr kumimoji="0" lang="ru-RU" altLang="ru-RU" sz="3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1214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altLang="ru-RU" sz="2800" dirty="0" err="1">
                <a:latin typeface="Times New Roman" panose="02020603050405020304" pitchFamily="18" charset="0"/>
                <a:cs typeface="Times New Roman" panose="02020603050405020304" pitchFamily="18" charset="0"/>
              </a:rPr>
              <a:t>Мектеп</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жанында</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Арман</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шағын</a:t>
            </a:r>
            <a:r>
              <a:rPr lang="ru-RU" altLang="ru-RU" sz="2800" dirty="0">
                <a:latin typeface="Times New Roman" panose="02020603050405020304" pitchFamily="18" charset="0"/>
                <a:cs typeface="Times New Roman" panose="02020603050405020304" pitchFamily="18" charset="0"/>
              </a:rPr>
              <a:t> – </a:t>
            </a:r>
            <a:r>
              <a:rPr lang="ru-RU" altLang="ru-RU" sz="2800" dirty="0" err="1">
                <a:latin typeface="Times New Roman" panose="02020603050405020304" pitchFamily="18" charset="0"/>
                <a:cs typeface="Times New Roman" panose="02020603050405020304" pitchFamily="18" charset="0"/>
              </a:rPr>
              <a:t>орталығы</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және</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мектепке</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дейінгі</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дайындық</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сыныбы</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жұмыс</a:t>
            </a:r>
            <a:r>
              <a:rPr lang="ru-RU" altLang="ru-RU" sz="2800" dirty="0">
                <a:latin typeface="Times New Roman" panose="02020603050405020304" pitchFamily="18" charset="0"/>
                <a:cs typeface="Times New Roman" panose="02020603050405020304" pitchFamily="18" charset="0"/>
              </a:rPr>
              <a:t> </a:t>
            </a:r>
            <a:r>
              <a:rPr lang="ru-RU" altLang="ru-RU" sz="2800" dirty="0" err="1" smtClean="0">
                <a:latin typeface="Times New Roman" panose="02020603050405020304" pitchFamily="18" charset="0"/>
                <a:cs typeface="Times New Roman" panose="02020603050405020304" pitchFamily="18" charset="0"/>
              </a:rPr>
              <a:t>істейді</a:t>
            </a:r>
            <a:r>
              <a:rPr lang="ru-RU" altLang="ru-RU" sz="2800" dirty="0" smtClean="0">
                <a:latin typeface="Times New Roman" panose="02020603050405020304" pitchFamily="18" charset="0"/>
                <a:cs typeface="Times New Roman" panose="02020603050405020304" pitchFamily="18" charset="0"/>
              </a:rPr>
              <a:t/>
            </a:r>
            <a:br>
              <a:rPr lang="ru-RU" alt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При школе функционирует мини –центр «</a:t>
            </a:r>
            <a:r>
              <a:rPr lang="ru-RU" sz="2800" dirty="0" err="1" smtClean="0">
                <a:latin typeface="Times New Roman" panose="02020603050405020304" pitchFamily="18" charset="0"/>
                <a:cs typeface="Times New Roman" panose="02020603050405020304" pitchFamily="18" charset="0"/>
              </a:rPr>
              <a:t>Арман</a:t>
            </a:r>
            <a:r>
              <a:rPr lang="ru-RU" sz="2800" dirty="0" smtClean="0">
                <a:latin typeface="Times New Roman" panose="02020603050405020304" pitchFamily="18" charset="0"/>
                <a:cs typeface="Times New Roman" panose="02020603050405020304" pitchFamily="18" charset="0"/>
              </a:rPr>
              <a:t>»</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 и класс </a:t>
            </a:r>
            <a:r>
              <a:rPr lang="ru-RU" sz="2800" dirty="0" err="1">
                <a:latin typeface="Times New Roman" panose="02020603050405020304" pitchFamily="18" charset="0"/>
                <a:cs typeface="Times New Roman" panose="02020603050405020304" pitchFamily="18" charset="0"/>
              </a:rPr>
              <a:t>предшкольной</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подготовки</a:t>
            </a:r>
            <a:endParaRPr lang="ru-RU" sz="28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239" y="2522866"/>
            <a:ext cx="3649215" cy="3649215"/>
          </a:xfrm>
          <a:prstGeom prst="rect">
            <a:avLst/>
          </a:prstGeom>
        </p:spPr>
      </p:pic>
      <p:pic>
        <p:nvPicPr>
          <p:cNvPr id="9" name="Объект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914"/>
          <a:stretch/>
        </p:blipFill>
        <p:spPr>
          <a:xfrm>
            <a:off x="5465618" y="2522866"/>
            <a:ext cx="6103863" cy="3649215"/>
          </a:xfrm>
        </p:spPr>
      </p:pic>
    </p:spTree>
    <p:extLst>
      <p:ext uri="{BB962C8B-B14F-4D97-AF65-F5344CB8AC3E}">
        <p14:creationId xmlns:p14="http://schemas.microsoft.com/office/powerpoint/2010/main" val="2033626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1087" y="2125015"/>
            <a:ext cx="4961621" cy="3721216"/>
          </a:xfrm>
        </p:spPr>
      </p:pic>
      <p:pic>
        <p:nvPicPr>
          <p:cNvPr id="4" name="Объект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85750" y="731838"/>
            <a:ext cx="5034357" cy="3775768"/>
          </a:xfrm>
        </p:spPr>
      </p:pic>
    </p:spTree>
    <p:extLst>
      <p:ext uri="{BB962C8B-B14F-4D97-AF65-F5344CB8AC3E}">
        <p14:creationId xmlns:p14="http://schemas.microsoft.com/office/powerpoint/2010/main" val="4192860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98490" y="656823"/>
            <a:ext cx="9776135" cy="5847008"/>
          </a:xfrm>
        </p:spPr>
        <p:txBody>
          <a:bodyPr>
            <a:noAutofit/>
          </a:bodyPr>
          <a:lstStyle/>
          <a:p>
            <a:pPr marL="0" indent="0">
              <a:spcBef>
                <a:spcPts val="0"/>
              </a:spcBef>
              <a:spcAft>
                <a:spcPts val="0"/>
              </a:spcAft>
              <a:buNone/>
            </a:pPr>
            <a:r>
              <a:rPr lang="ru-RU" altLang="ru-RU" sz="2800" dirty="0">
                <a:latin typeface="Times New Roman" panose="02020603050405020304" pitchFamily="18" charset="0"/>
                <a:cs typeface="Times New Roman" panose="02020603050405020304" pitchFamily="18" charset="0"/>
              </a:rPr>
              <a:t>Ұстаздар </a:t>
            </a:r>
            <a:r>
              <a:rPr lang="ru-RU" altLang="ru-RU" sz="2800" dirty="0" err="1">
                <a:latin typeface="Times New Roman" panose="02020603050405020304" pitchFamily="18" charset="0"/>
                <a:cs typeface="Times New Roman" panose="02020603050405020304" pitchFamily="18" charset="0"/>
              </a:rPr>
              <a:t>және</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оқушылар</a:t>
            </a:r>
            <a:r>
              <a:rPr lang="ru-RU" altLang="ru-RU" sz="2800" dirty="0">
                <a:latin typeface="Times New Roman" panose="02020603050405020304" pitchFamily="18" charset="0"/>
                <a:cs typeface="Times New Roman" panose="02020603050405020304" pitchFamily="18" charset="0"/>
              </a:rPr>
              <a:t> АӘК </a:t>
            </a:r>
            <a:r>
              <a:rPr lang="ru-RU" altLang="ru-RU" sz="2800" dirty="0" err="1">
                <a:latin typeface="Times New Roman" panose="02020603050405020304" pitchFamily="18" charset="0"/>
                <a:cs typeface="Times New Roman" panose="02020603050405020304" pitchFamily="18" charset="0"/>
              </a:rPr>
              <a:t>ұымдастырған</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іс</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шараларға</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сонымен</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қатар</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дистанциялық</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байқауларға</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қатысады</a:t>
            </a:r>
            <a:r>
              <a:rPr lang="ru-RU" altLang="ru-RU" sz="2800" dirty="0">
                <a:latin typeface="Times New Roman" panose="02020603050405020304" pitchFamily="18" charset="0"/>
                <a:cs typeface="Times New Roman" panose="02020603050405020304" pitchFamily="18" charset="0"/>
              </a:rPr>
              <a:t>.</a:t>
            </a:r>
            <a:br>
              <a:rPr lang="ru-RU" altLang="ru-RU" sz="2800" dirty="0">
                <a:latin typeface="Times New Roman" panose="02020603050405020304" pitchFamily="18" charset="0"/>
                <a:cs typeface="Times New Roman" panose="02020603050405020304" pitchFamily="18" charset="0"/>
              </a:rPr>
            </a:br>
            <a:r>
              <a:rPr lang="ru-RU" altLang="ru-RU" sz="2800" dirty="0" err="1" smtClean="0">
                <a:latin typeface="Times New Roman" panose="02020603050405020304" pitchFamily="18" charset="0"/>
                <a:cs typeface="Times New Roman" panose="02020603050405020304" pitchFamily="18" charset="0"/>
              </a:rPr>
              <a:t>Облыстық</a:t>
            </a:r>
            <a:r>
              <a:rPr lang="en-US" altLang="ru-RU" sz="2800" dirty="0" smtClean="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ғылыми-тәжірибелік</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конференциялар</a:t>
            </a:r>
            <a:endParaRPr lang="ru-RU" altLang="ru-RU" sz="2800"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kk-KZ" altLang="ru-RU" sz="2800" dirty="0" smtClean="0">
                <a:latin typeface="Times New Roman" panose="02020603050405020304" pitchFamily="18" charset="0"/>
                <a:cs typeface="Times New Roman" panose="02020603050405020304" pitchFamily="18" charset="0"/>
              </a:rPr>
              <a:t>Эссе </a:t>
            </a:r>
            <a:r>
              <a:rPr lang="kk-KZ" altLang="ru-RU" sz="2800" dirty="0">
                <a:latin typeface="Times New Roman" panose="02020603050405020304" pitchFamily="18" charset="0"/>
                <a:cs typeface="Times New Roman" panose="02020603050405020304" pitchFamily="18" charset="0"/>
              </a:rPr>
              <a:t>байқаулары</a:t>
            </a:r>
            <a:endParaRPr lang="ru-RU" altLang="ru-RU" sz="2800"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ru-RU" altLang="ru-RU" sz="2800" dirty="0" err="1">
                <a:latin typeface="Times New Roman" panose="02020603050405020304" pitchFamily="18" charset="0"/>
                <a:cs typeface="Times New Roman" panose="02020603050405020304" pitchFamily="18" charset="0"/>
              </a:rPr>
              <a:t>Жыл</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оқушысы</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және</a:t>
            </a:r>
            <a:r>
              <a:rPr lang="ru-RU" altLang="ru-RU" sz="2800" dirty="0">
                <a:latin typeface="Times New Roman" panose="02020603050405020304" pitchFamily="18" charset="0"/>
                <a:cs typeface="Times New Roman" panose="02020603050405020304" pitchFamily="18" charset="0"/>
              </a:rPr>
              <a:t> </a:t>
            </a:r>
            <a:r>
              <a:rPr lang="ru-RU" altLang="ru-RU" sz="2800" dirty="0" err="1">
                <a:latin typeface="Times New Roman" panose="02020603050405020304" pitchFamily="18" charset="0"/>
                <a:cs typeface="Times New Roman" panose="02020603050405020304" pitchFamily="18" charset="0"/>
              </a:rPr>
              <a:t>т.б</a:t>
            </a:r>
            <a:r>
              <a:rPr lang="ru-RU" altLang="ru-RU" sz="2800" dirty="0" smtClean="0">
                <a:latin typeface="Times New Roman" panose="02020603050405020304" pitchFamily="18" charset="0"/>
                <a:cs typeface="Times New Roman" panose="02020603050405020304" pitchFamily="18" charset="0"/>
              </a:rPr>
              <a:t>.</a:t>
            </a:r>
          </a:p>
          <a:p>
            <a:pPr marL="0" indent="0">
              <a:buNone/>
            </a:pPr>
            <a:endParaRPr lang="ru-RU" altLang="ru-RU" sz="2800"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ru-RU" sz="2800" dirty="0">
                <a:latin typeface="Times New Roman" panose="02020603050405020304" pitchFamily="18" charset="0"/>
                <a:cs typeface="Times New Roman" panose="02020603050405020304" pitchFamily="18" charset="0"/>
              </a:rPr>
              <a:t>Учителя и учащиеся   принимают участие в мероприятиях, организованных РМК, а также в дистанционных конкурсах</a:t>
            </a:r>
            <a:r>
              <a:rPr lang="ru-RU" sz="2800" dirty="0" smtClean="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ru-RU" sz="2800" dirty="0" smtClean="0">
                <a:latin typeface="Times New Roman" panose="02020603050405020304" pitchFamily="18" charset="0"/>
                <a:cs typeface="Times New Roman" panose="02020603050405020304" pitchFamily="18" charset="0"/>
              </a:rPr>
              <a:t>Областных</a:t>
            </a:r>
            <a:r>
              <a:rPr lang="en-US" sz="2800" dirty="0" smtClean="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 научно-практических  конференциях</a:t>
            </a:r>
          </a:p>
          <a:p>
            <a:pPr marL="0" indent="0">
              <a:spcBef>
                <a:spcPts val="0"/>
              </a:spcBef>
              <a:spcAft>
                <a:spcPts val="0"/>
              </a:spcAft>
              <a:buNone/>
            </a:pPr>
            <a:r>
              <a:rPr lang="ru-RU" sz="2800" dirty="0" smtClean="0">
                <a:latin typeface="Times New Roman" panose="02020603050405020304" pitchFamily="18" charset="0"/>
                <a:cs typeface="Times New Roman" panose="02020603050405020304" pitchFamily="18" charset="0"/>
              </a:rPr>
              <a:t>Конкурсах  </a:t>
            </a:r>
            <a:r>
              <a:rPr lang="ru-RU" sz="2800" dirty="0">
                <a:latin typeface="Times New Roman" panose="02020603050405020304" pitchFamily="18" charset="0"/>
                <a:cs typeface="Times New Roman" panose="02020603050405020304" pitchFamily="18" charset="0"/>
              </a:rPr>
              <a:t>эссе </a:t>
            </a:r>
            <a:endParaRPr lang="ru-RU" sz="2800"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ru-RU" sz="2800" dirty="0">
                <a:latin typeface="Times New Roman" panose="02020603050405020304" pitchFamily="18" charset="0"/>
                <a:cs typeface="Times New Roman" panose="02020603050405020304" pitchFamily="18" charset="0"/>
              </a:rPr>
              <a:t>Ученик </a:t>
            </a:r>
            <a:r>
              <a:rPr lang="ru-RU" sz="2800" dirty="0" smtClean="0">
                <a:latin typeface="Times New Roman" panose="02020603050405020304" pitchFamily="18" charset="0"/>
                <a:cs typeface="Times New Roman" panose="02020603050405020304" pitchFamily="18" charset="0"/>
              </a:rPr>
              <a:t>года и т.д.</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821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4841" y="627061"/>
            <a:ext cx="2396739" cy="331787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876540" y="2934616"/>
            <a:ext cx="4772483" cy="346718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704">
            <a:off x="7911449" y="212175"/>
            <a:ext cx="3976490" cy="547352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37105">
            <a:off x="269213" y="188598"/>
            <a:ext cx="3860608" cy="5314013"/>
          </a:xfrm>
          <a:prstGeom prst="rect">
            <a:avLst/>
          </a:prstGeom>
        </p:spPr>
      </p:pic>
    </p:spTree>
    <p:extLst>
      <p:ext uri="{BB962C8B-B14F-4D97-AF65-F5344CB8AC3E}">
        <p14:creationId xmlns:p14="http://schemas.microsoft.com/office/powerpoint/2010/main" val="3434670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1" y="582887"/>
            <a:ext cx="9601196" cy="1303867"/>
          </a:xfrm>
        </p:spPr>
        <p:txBody>
          <a:bodyPr>
            <a:normAutofit fontScale="90000"/>
          </a:bodyPr>
          <a:lstStyle/>
          <a:p>
            <a:r>
              <a:rPr lang="ru-RU" altLang="ru-RU" dirty="0">
                <a:latin typeface="Times New Roman" panose="02020603050405020304" pitchFamily="18" charset="0"/>
                <a:cs typeface="Times New Roman" panose="02020603050405020304" pitchFamily="18" charset="0"/>
              </a:rPr>
              <a:t>«</a:t>
            </a:r>
            <a:r>
              <a:rPr lang="ru-RU" altLang="ru-RU" dirty="0" err="1">
                <a:latin typeface="Times New Roman" panose="02020603050405020304" pitchFamily="18" charset="0"/>
                <a:cs typeface="Times New Roman" panose="02020603050405020304" pitchFamily="18" charset="0"/>
              </a:rPr>
              <a:t>Атамекен</a:t>
            </a:r>
            <a:r>
              <a:rPr lang="ru-RU" altLang="ru-RU" dirty="0">
                <a:latin typeface="Times New Roman" panose="02020603050405020304" pitchFamily="18" charset="0"/>
                <a:cs typeface="Times New Roman" panose="02020603050405020304" pitchFamily="18" charset="0"/>
              </a:rPr>
              <a:t>» </a:t>
            </a:r>
            <a:r>
              <a:rPr lang="ru-RU" altLang="ru-RU" dirty="0" err="1">
                <a:latin typeface="Times New Roman" panose="02020603050405020304" pitchFamily="18" charset="0"/>
                <a:cs typeface="Times New Roman" panose="02020603050405020304" pitchFamily="18" charset="0"/>
              </a:rPr>
              <a:t>өлкетану</a:t>
            </a:r>
            <a:r>
              <a:rPr lang="ru-RU" altLang="ru-RU" dirty="0">
                <a:latin typeface="Times New Roman" panose="02020603050405020304" pitchFamily="18" charset="0"/>
                <a:cs typeface="Times New Roman" panose="02020603050405020304" pitchFamily="18" charset="0"/>
              </a:rPr>
              <a:t> </a:t>
            </a:r>
            <a:r>
              <a:rPr lang="ru-RU" altLang="ru-RU" dirty="0" err="1">
                <a:latin typeface="Times New Roman" panose="02020603050405020304" pitchFamily="18" charset="0"/>
                <a:cs typeface="Times New Roman" panose="02020603050405020304" pitchFamily="18" charset="0"/>
              </a:rPr>
              <a:t>үйірмесі</a:t>
            </a:r>
            <a:r>
              <a:rPr lang="ru-RU" alt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краеведческий </a:t>
            </a:r>
            <a:r>
              <a:rPr lang="ru-RU" dirty="0">
                <a:latin typeface="Times New Roman" panose="02020603050405020304" pitchFamily="18" charset="0"/>
                <a:cs typeface="Times New Roman" panose="02020603050405020304" pitchFamily="18" charset="0"/>
              </a:rPr>
              <a:t>кружок «</a:t>
            </a:r>
            <a:r>
              <a:rPr lang="ru-RU" dirty="0" err="1">
                <a:latin typeface="Times New Roman" panose="02020603050405020304" pitchFamily="18" charset="0"/>
                <a:cs typeface="Times New Roman" panose="02020603050405020304" pitchFamily="18" charset="0"/>
              </a:rPr>
              <a:t>Атамекен</a:t>
            </a:r>
            <a:r>
              <a:rPr lang="ru-RU" dirty="0">
                <a:latin typeface="Times New Roman" panose="02020603050405020304" pitchFamily="18" charset="0"/>
                <a:cs typeface="Times New Roman" panose="02020603050405020304" pitchFamily="18" charset="0"/>
              </a:rPr>
              <a:t>» </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15155" y="2104680"/>
            <a:ext cx="3259326" cy="4253603"/>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584197" y="2013511"/>
            <a:ext cx="3092648" cy="4253604"/>
          </a:xfr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538" y="2013511"/>
            <a:ext cx="4000923" cy="4000923"/>
          </a:xfrm>
          <a:prstGeom prst="rect">
            <a:avLst/>
          </a:prstGeom>
        </p:spPr>
      </p:pic>
    </p:spTree>
    <p:extLst>
      <p:ext uri="{BB962C8B-B14F-4D97-AF65-F5344CB8AC3E}">
        <p14:creationId xmlns:p14="http://schemas.microsoft.com/office/powerpoint/2010/main" val="1646367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2294" y="1314820"/>
            <a:ext cx="1825882" cy="2511125"/>
          </a:xfrm>
          <a:prstGeom prst="rect">
            <a:avLst/>
          </a:prstGeom>
        </p:spPr>
      </p:pic>
      <p:pic>
        <p:nvPicPr>
          <p:cNvPr id="12" name="Объект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752" y="1314821"/>
            <a:ext cx="1825882" cy="2511125"/>
          </a:xfrm>
          <a:prstGeom prst="rect">
            <a:avLst/>
          </a:prstGeom>
        </p:spPr>
      </p:pic>
      <p:pic>
        <p:nvPicPr>
          <p:cNvPr id="9" name="Объект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0981" y="1433384"/>
            <a:ext cx="1825882" cy="2511125"/>
          </a:xfrm>
          <a:prstGeom prst="rect">
            <a:avLst/>
          </a:prstGeom>
        </p:spPr>
      </p:pic>
      <p:pic>
        <p:nvPicPr>
          <p:cNvPr id="11" name="Объект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175125" y="1314821"/>
            <a:ext cx="1825882" cy="2511125"/>
          </a:xfrm>
          <a:prstGeom prst="rect">
            <a:avLst/>
          </a:prstGeom>
        </p:spPr>
      </p:pic>
      <p:pic>
        <p:nvPicPr>
          <p:cNvPr id="13" name="Объект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425" y="1382863"/>
            <a:ext cx="1825882" cy="2511125"/>
          </a:xfrm>
          <a:prstGeom prst="rect">
            <a:avLst/>
          </a:prstGeom>
        </p:spPr>
      </p:pic>
      <p:pic>
        <p:nvPicPr>
          <p:cNvPr id="14" name="Объект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162569" y="1264300"/>
            <a:ext cx="1825882" cy="2511125"/>
          </a:xfrm>
          <a:prstGeom prst="rect">
            <a:avLst/>
          </a:prstGeom>
        </p:spPr>
      </p:pic>
      <p:sp>
        <p:nvSpPr>
          <p:cNvPr id="4" name="Заголовок 3"/>
          <p:cNvSpPr>
            <a:spLocks noGrp="1"/>
          </p:cNvSpPr>
          <p:nvPr>
            <p:ph type="title"/>
          </p:nvPr>
        </p:nvSpPr>
        <p:spPr>
          <a:xfrm>
            <a:off x="586595" y="623787"/>
            <a:ext cx="10230811" cy="708556"/>
          </a:xfrm>
        </p:spPr>
        <p:txBody>
          <a:bodyPr>
            <a:noAutofit/>
          </a:bodyPr>
          <a:lstStyle/>
          <a:p>
            <a:r>
              <a:rPr lang="ru-RU" altLang="ru-RU" sz="3600" dirty="0" err="1">
                <a:latin typeface="Times New Roman" panose="02020603050405020304" pitchFamily="18" charset="0"/>
                <a:cs typeface="Times New Roman" panose="02020603050405020304" pitchFamily="18" charset="0"/>
              </a:rPr>
              <a:t>Облыстық</a:t>
            </a: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шығармашылық</a:t>
            </a:r>
            <a:r>
              <a:rPr lang="ru-RU" altLang="ru-RU" sz="3600" dirty="0">
                <a:latin typeface="Times New Roman" panose="02020603050405020304" pitchFamily="18" charset="0"/>
                <a:cs typeface="Times New Roman" panose="02020603050405020304" pitchFamily="18" charset="0"/>
              </a:rPr>
              <a:t> </a:t>
            </a:r>
            <a:r>
              <a:rPr lang="ru-RU" altLang="ru-RU" sz="3600" dirty="0" err="1">
                <a:latin typeface="Times New Roman" panose="02020603050405020304" pitchFamily="18" charset="0"/>
                <a:cs typeface="Times New Roman" panose="02020603050405020304" pitchFamily="18" charset="0"/>
              </a:rPr>
              <a:t>байқау</a:t>
            </a:r>
            <a:r>
              <a:rPr lang="ru-RU" altLang="ru-RU" sz="3600" dirty="0">
                <a:latin typeface="Times New Roman" panose="02020603050405020304" pitchFamily="18" charset="0"/>
                <a:cs typeface="Times New Roman" panose="02020603050405020304" pitchFamily="18" charset="0"/>
              </a:rPr>
              <a:t> (ЖШҮ</a:t>
            </a:r>
            <a:r>
              <a:rPr lang="ru-RU" altLang="ru-RU" sz="3600" dirty="0" smtClean="0">
                <a:latin typeface="Times New Roman" panose="02020603050405020304" pitchFamily="18" charset="0"/>
                <a:cs typeface="Times New Roman" panose="02020603050405020304" pitchFamily="18" charset="0"/>
              </a:rPr>
              <a:t>)</a:t>
            </a:r>
            <a:br>
              <a:rPr lang="ru-RU" alt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Областной творческий конкурс (ДТЮ)</a:t>
            </a:r>
            <a:endParaRPr lang="ru-RU" sz="3600" dirty="0">
              <a:latin typeface="Times New Roman" panose="02020603050405020304" pitchFamily="18" charset="0"/>
              <a:cs typeface="Times New Roman" panose="02020603050405020304" pitchFamily="18" charset="0"/>
            </a:endParaRPr>
          </a:p>
        </p:txBody>
      </p:sp>
      <p:pic>
        <p:nvPicPr>
          <p:cNvPr id="7" name="Объект 6"/>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586595" y="3481885"/>
            <a:ext cx="2057752" cy="2830015"/>
          </a:xfrm>
        </p:spPr>
      </p:pic>
      <p:pic>
        <p:nvPicPr>
          <p:cNvPr id="8" name="Объект 7"/>
          <p:cNvPicPr>
            <a:picLocks noGrp="1" noChangeAspect="1"/>
          </p:cNvPicPr>
          <p:nvPr>
            <p:ph sz="half" idx="2"/>
          </p:nvPr>
        </p:nvPicPr>
        <p:blipFill rotWithShape="1">
          <a:blip r:embed="rId7" cstate="print">
            <a:extLst>
              <a:ext uri="{28A0092B-C50C-407E-A947-70E740481C1C}">
                <a14:useLocalDpi xmlns:a14="http://schemas.microsoft.com/office/drawing/2010/main" val="0"/>
              </a:ext>
            </a:extLst>
          </a:blip>
          <a:srcRect l="6823"/>
          <a:stretch/>
        </p:blipFill>
        <p:spPr>
          <a:xfrm>
            <a:off x="9237039" y="3284034"/>
            <a:ext cx="2051394" cy="3027866"/>
          </a:xfrm>
        </p:spPr>
      </p:pic>
      <p:pic>
        <p:nvPicPr>
          <p:cNvPr id="5" name="Объект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2743" y="3481885"/>
            <a:ext cx="2077825" cy="2857622"/>
          </a:xfrm>
          <a:prstGeom prst="rect">
            <a:avLst/>
          </a:prstGeom>
        </p:spPr>
      </p:pic>
      <p:pic>
        <p:nvPicPr>
          <p:cNvPr id="6" name="Объект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4231" y="3494839"/>
            <a:ext cx="2077825" cy="2857621"/>
          </a:xfrm>
          <a:prstGeom prst="rect">
            <a:avLst/>
          </a:prstGeom>
        </p:spPr>
      </p:pic>
    </p:spTree>
    <p:extLst>
      <p:ext uri="{BB962C8B-B14F-4D97-AF65-F5344CB8AC3E}">
        <p14:creationId xmlns:p14="http://schemas.microsoft.com/office/powerpoint/2010/main" val="28589625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4197</TotalTime>
  <Words>336</Words>
  <Application>Microsoft Office PowerPoint</Application>
  <PresentationFormat>Широкоэкранный</PresentationFormat>
  <Paragraphs>85</Paragraphs>
  <Slides>20</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Garamond</vt:lpstr>
      <vt:lpstr>Times New Roman</vt:lpstr>
      <vt:lpstr>Натуральные материалы</vt:lpstr>
      <vt:lpstr>  Шағын жинақты мектептегі жобалық қызметтін ерекшеліктері Особенности проектной деятельности в малокомплектной школе </vt:lpstr>
      <vt:lpstr>«Есіл ауданының білім беру бөлімінің Ковыльный орта мектебі» КММ  1967 жылдан бастап  жұмыс істейді. КГУ «Ковыльненская средняя школа отдела образования Есильского района функционирует с 1967 года.</vt:lpstr>
      <vt:lpstr>Оқу – тәрбие үдерісін  18 педагог жүзеге асырады, олардың ішінде: Учебно – воспитательный процесс осуществляет 18 педагогов, из них:</vt:lpstr>
      <vt:lpstr>Мектеп жанында «Арман» шағын – орталығы және мектепке дейінгі дайындық сыныбы жұмыс істейді При школе функционирует мини –центр «Арман»  и класс предшкольной подготовки</vt:lpstr>
      <vt:lpstr>Презентация PowerPoint</vt:lpstr>
      <vt:lpstr>Презентация PowerPoint</vt:lpstr>
      <vt:lpstr>Презентация PowerPoint</vt:lpstr>
      <vt:lpstr>«Атамекен» өлкетану үйірмесі краеведческий кружок «Атамекен» </vt:lpstr>
      <vt:lpstr>Облыстық шығармашылық байқау (ЖШҮ) Областной творческий конкурс (ДТЮ)</vt:lpstr>
      <vt:lpstr>Аудандық ғылыми-тәжірибелік конференциясы Районная научно-практическая конференция</vt:lpstr>
      <vt:lpstr>  Мектепте әзірленген бағдарламалар: «Денсаулық бағдарламасы»: Денсаулық фестивалі, Мектеп ішінде, мектептер арасындағы, аудан дәрежесіндегі жарыстарға қатысу,   Сабақтарда физминуткаларды ұйымдастыру арқылы денсаулықты сақтау технологияларын  жүзеге асыру,          Күн сайынғы таңертеңгі жаттығу, Жыл сайынғы профилактикалық медициналық тексеру, Білім беру үдерісінің барлық қатысушылары үшін тегін ыстық тамақтануды ұйымдастыру. В школе разработаны программы: Программа «Здоровье»: Фестивали здоровья, Участие в спортивных соревнованиях внутри школы,  между школами, районного уровня, Реализация здоровье сберегающей технологии через организацию физминуток на уроках, Ежедневная утренняя зарядка, Ежегодный профилактический медицинский осмотр, Организация бесплатного горячего питания для всех участников образовательного процесса.   </vt:lpstr>
      <vt:lpstr>Презентация PowerPoint</vt:lpstr>
      <vt:lpstr>Презентация PowerPoint</vt:lpstr>
      <vt:lpstr>Презентация PowerPoint</vt:lpstr>
      <vt:lpstr>Презентация PowerPoint</vt:lpstr>
      <vt:lpstr>Презентация PowerPoint</vt:lpstr>
      <vt:lpstr> 48 оқушы халықаралық зияткерлік байқауларға қатысып «Кенгуру – лингвист», «British Bulldog», «ЧИП», «ПОНИ», «Русский медвежонок», «Кенгуру – математика для всех», жеңімпаз дипломдарымен және қатысушылар сертификаттарымен марапатталды.  48 учащихся приняли участие в международных интеллектуальных конкурсах «Кенгуру – лингвист», «British Bulldog», «ЧИП», «ПОНИ», «Русский медвежонок», «Кенгуру – математика для всех», где также были награждены дипломами победителей и сертификатами участников.  </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Наталия</dc:creator>
  <cp:lastModifiedBy>Таня</cp:lastModifiedBy>
  <cp:revision>54</cp:revision>
  <cp:lastPrinted>2018-04-26T14:59:52Z</cp:lastPrinted>
  <dcterms:created xsi:type="dcterms:W3CDTF">2018-04-25T04:18:29Z</dcterms:created>
  <dcterms:modified xsi:type="dcterms:W3CDTF">2018-09-20T06:20:39Z</dcterms:modified>
</cp:coreProperties>
</file>